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handoutMasterIdLst>
    <p:handoutMasterId r:id="rId36"/>
  </p:handoutMasterIdLst>
  <p:sldIdLst>
    <p:sldId id="348" r:id="rId2"/>
    <p:sldId id="344" r:id="rId3"/>
    <p:sldId id="10437" r:id="rId4"/>
    <p:sldId id="10990" r:id="rId5"/>
    <p:sldId id="10988" r:id="rId6"/>
    <p:sldId id="10989" r:id="rId7"/>
    <p:sldId id="10986" r:id="rId8"/>
    <p:sldId id="10987" r:id="rId9"/>
    <p:sldId id="10956" r:id="rId10"/>
    <p:sldId id="10957" r:id="rId11"/>
    <p:sldId id="10974" r:id="rId12"/>
    <p:sldId id="10959" r:id="rId13"/>
    <p:sldId id="10960" r:id="rId14"/>
    <p:sldId id="10961" r:id="rId15"/>
    <p:sldId id="10962" r:id="rId16"/>
    <p:sldId id="10976" r:id="rId17"/>
    <p:sldId id="10977" r:id="rId18"/>
    <p:sldId id="10978" r:id="rId19"/>
    <p:sldId id="10975" r:id="rId20"/>
    <p:sldId id="10980" r:id="rId21"/>
    <p:sldId id="10981" r:id="rId22"/>
    <p:sldId id="10982" r:id="rId23"/>
    <p:sldId id="10983" r:id="rId24"/>
    <p:sldId id="10984" r:id="rId25"/>
    <p:sldId id="10985" r:id="rId26"/>
    <p:sldId id="10964" r:id="rId27"/>
    <p:sldId id="10966" r:id="rId28"/>
    <p:sldId id="10967" r:id="rId29"/>
    <p:sldId id="392" r:id="rId30"/>
    <p:sldId id="402" r:id="rId31"/>
    <p:sldId id="10971" r:id="rId32"/>
    <p:sldId id="10972" r:id="rId33"/>
    <p:sldId id="1097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0F0293-45DB-4781-9FFA-0B4E6CC780A3}">
          <p14:sldIdLst>
            <p14:sldId id="348"/>
          </p14:sldIdLst>
        </p14:section>
        <p14:section name="Important information &amp; resources" id="{805B9579-48F8-47C4-B315-EA5068348044}">
          <p14:sldIdLst>
            <p14:sldId id="344"/>
          </p14:sldIdLst>
        </p14:section>
        <p14:section name="Experience Cloud Core Services" id="{7EA1DEED-67BD-4AC5-B233-A892AD57C8AD}">
          <p14:sldIdLst>
            <p14:sldId id="10437"/>
          </p14:sldIdLst>
        </p14:section>
        <p14:section name="Customer Support Services" id="{BC9E4873-2F44-4ACB-8BBC-7F66D47CD332}">
          <p14:sldIdLst>
            <p14:sldId id="10990"/>
            <p14:sldId id="10988"/>
            <p14:sldId id="10989"/>
            <p14:sldId id="10986"/>
            <p14:sldId id="10987"/>
          </p14:sldIdLst>
        </p14:section>
        <p14:section name="Your Adobe Solutions" id="{759DB6D9-CF6E-4397-9998-50EDF48D4E04}">
          <p14:sldIdLst>
            <p14:sldId id="10956"/>
            <p14:sldId id="10957"/>
            <p14:sldId id="10974"/>
            <p14:sldId id="10959"/>
            <p14:sldId id="10960"/>
            <p14:sldId id="10961"/>
            <p14:sldId id="10962"/>
            <p14:sldId id="10976"/>
            <p14:sldId id="10977"/>
            <p14:sldId id="10978"/>
            <p14:sldId id="10975"/>
          </p14:sldIdLst>
        </p14:section>
        <p14:section name="How to submit support ticket" id="{FB4B4DEE-A04C-4EBD-A644-91D10EC9798F}">
          <p14:sldIdLst>
            <p14:sldId id="10980"/>
            <p14:sldId id="10981"/>
            <p14:sldId id="10982"/>
            <p14:sldId id="10983"/>
            <p14:sldId id="10984"/>
            <p14:sldId id="10985"/>
          </p14:sldIdLst>
        </p14:section>
        <p14:section name="Engaging with Adobe Customer Support" id="{614CC2FA-9910-4258-8CB5-14649164C836}">
          <p14:sldIdLst>
            <p14:sldId id="10964"/>
          </p14:sldIdLst>
        </p14:section>
        <p14:section name="Tools &amp; Resources" id="{82DABEE1-291E-4CA9-B1BA-984D0702D401}">
          <p14:sldIdLst>
            <p14:sldId id="10966"/>
            <p14:sldId id="10967"/>
            <p14:sldId id="392"/>
          </p14:sldIdLst>
        </p14:section>
        <p14:section name="Premier Support Offerings"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52">
          <p15:clr>
            <a:srgbClr val="A4A3A4"/>
          </p15:clr>
        </p15:guide>
        <p15:guide id="2" pos="196">
          <p15:clr>
            <a:srgbClr val="A4A3A4"/>
          </p15:clr>
        </p15:guide>
        <p15:guide id="3" orient="horz" pos="214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cmAuthor id="2" name="Ruby Alarcon" initials="RA" lastIdx="24" clrIdx="1"/>
  <p:cmAuthor id="3" name="Akilah Johnson" initials="AJ"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2" d="100"/>
          <a:sy n="102" d="100"/>
        </p:scale>
        <p:origin x="192" y="496"/>
      </p:cViewPr>
      <p:guideLst>
        <p:guide pos="3852"/>
        <p:guide pos="196"/>
        <p:guide orient="horz" pos="2143"/>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11/19/21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11/19/21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包含图画的图片&#10;&#10;自动生成描述"/>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p:cNvPicPr>
            <a:picLocks noChangeAspect="1"/>
          </p:cNvPicPr>
          <p:nvPr userDrawn="1"/>
        </p:nvPicPr>
        <p:blipFill>
          <a:blip r:embed="rId3"/>
          <a:stretch>
            <a:fillRect/>
          </a:stretch>
        </p:blipFill>
        <p:spPr>
          <a:xfrm>
            <a:off x="872599" y="2904989"/>
            <a:ext cx="703952" cy="96149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p:cNvPicPr>
            <a:picLocks noChangeAspect="1"/>
          </p:cNvPicPr>
          <p:nvPr userDrawn="1"/>
        </p:nvPicPr>
        <p:blipFill>
          <a:blip r:embed="rId2"/>
          <a:stretch>
            <a:fillRect/>
          </a:stretch>
        </p:blipFill>
        <p:spPr>
          <a:xfrm>
            <a:off x="916535" y="2825114"/>
            <a:ext cx="616079" cy="55447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徽标的特写&#10;&#10;自动生成描述"/>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徽标的特写&#10;&#10;自动生成描述"/>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包含计算机的图片&#10;&#10;自动生成描述"/>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徽标的特写&#10;&#10;自动生成描述"/>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p:cNvSpPr>
            <a:spLocks noGrp="1"/>
          </p:cNvSpPr>
          <p:nvPr>
            <p:ph type="dt" sz="half" idx="10"/>
          </p:nvPr>
        </p:nvSpPr>
        <p:spPr>
          <a:xfrm>
            <a:off x="11559241" y="6921699"/>
            <a:ext cx="632759" cy="267660"/>
          </a:xfrm>
        </p:spPr>
        <p:txBody>
          <a:bodyPr/>
          <a:lstStyle/>
          <a:p>
            <a:fld id="{8CB0EC54-4295-4C49-9904-62E624678780}" type="datetime1">
              <a:rPr lang="en-US" smtClean="0"/>
              <a:t>11/19/21</a:t>
            </a:fld>
            <a:endParaRPr lang="en-US"/>
          </a:p>
        </p:txBody>
      </p:sp>
      <p:sp>
        <p:nvSpPr>
          <p:cNvPr id="4" name="Footer Placeholder 3"/>
          <p:cNvSpPr>
            <a:spLocks noGrp="1"/>
          </p:cNvSpPr>
          <p:nvPr>
            <p:ph type="ftr" sz="quarter" idx="11"/>
          </p:nvPr>
        </p:nvSpPr>
        <p:spPr/>
        <p:txBody>
          <a:bodyPr/>
          <a:lstStyle/>
          <a:p>
            <a:r>
              <a:rPr lang="en-US"/>
              <a:t>Footer Goes Here</a:t>
            </a:r>
          </a:p>
        </p:txBody>
      </p:sp>
      <p:sp>
        <p:nvSpPr>
          <p:cNvPr id="5" name="Slide Number Placeholder 4"/>
          <p:cNvSpPr>
            <a:spLocks noGrp="1"/>
          </p:cNvSpPr>
          <p:nvPr>
            <p:ph type="sldNum" sz="quarter" idx="12"/>
          </p:nvPr>
        </p:nvSpPr>
        <p:spPr/>
        <p:txBody>
          <a:bodyPr/>
          <a:lstStyle/>
          <a:p>
            <a:fld id="{2D54ABF7-EC33-204F-A680-BCCE3CA2411A}" type="slidenum">
              <a:rPr lang="en-US" smtClean="0"/>
              <a:t>‹#›</a:t>
            </a:fld>
            <a:endParaRPr lang="en-US"/>
          </a:p>
        </p:txBody>
      </p:sp>
      <p:sp>
        <p:nvSpPr>
          <p:cNvPr id="16" name="Content Placeholder 15"/>
          <p:cNvSpPr>
            <a:spLocks noGrp="1"/>
          </p:cNvSpPr>
          <p:nvPr>
            <p:ph sz="quarter" idx="13"/>
          </p:nvPr>
        </p:nvSpPr>
        <p:spPr>
          <a:xfrm>
            <a:off x="291060" y="1394086"/>
            <a:ext cx="11521440" cy="4636008"/>
          </a:xfrm>
        </p:spPr>
        <p:txBody>
          <a:bodyPr lIns="45720" rIns="45720" anchor="t">
            <a:noAutofit/>
          </a:bodyPr>
          <a:lstStyle>
            <a:lvl1pPr marL="233680" indent="-233680">
              <a:lnSpc>
                <a:spcPct val="100000"/>
              </a:lnSpc>
              <a:buFont typeface="Arial" panose="020B0604020202020204" pitchFamily="34" charset="0"/>
              <a:buChar char="•"/>
              <a:defRPr/>
            </a:lvl1pPr>
            <a:lvl2pPr marL="690880" indent="-233680">
              <a:lnSpc>
                <a:spcPct val="100000"/>
              </a:lnSpc>
              <a:buFont typeface="Arial" panose="020B0604020202020204" pitchFamily="34" charset="0"/>
              <a:buChar char="•"/>
              <a:defRPr/>
            </a:lvl2pPr>
            <a:lvl3pPr marL="1148080" indent="-233680">
              <a:lnSpc>
                <a:spcPct val="100000"/>
              </a:lnSpc>
              <a:buFont typeface="Arial" panose="020B0604020202020204" pitchFamily="34" charset="0"/>
              <a:buChar char="•"/>
              <a:defRPr/>
            </a:lvl3pPr>
            <a:lvl4pPr marL="1605280" indent="-233680">
              <a:lnSpc>
                <a:spcPct val="100000"/>
              </a:lnSpc>
              <a:buFont typeface="Arial" panose="020B0604020202020204" pitchFamily="34" charset="0"/>
              <a:buChar char="•"/>
              <a:defRPr/>
            </a:lvl4pPr>
            <a:lvl5pPr marL="2062480" indent="-233680">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5AA30E68-8AA3-4F04-9D54-83CA8C1FA3D2}" type="datetime1">
              <a:rPr lang="en-US" smtClean="0"/>
              <a:t>11/19/21</a:t>
            </a:fld>
            <a:endParaRPr lang="en-US"/>
          </a:p>
        </p:txBody>
      </p:sp>
      <p:sp>
        <p:nvSpPr>
          <p:cNvPr id="4" name="Footer Placeholder 3"/>
          <p:cNvSpPr>
            <a:spLocks noGrp="1"/>
          </p:cNvSpPr>
          <p:nvPr>
            <p:ph type="ftr" sz="quarter" idx="11"/>
          </p:nvPr>
        </p:nvSpPr>
        <p:spPr/>
        <p:txBody>
          <a:bodyPr/>
          <a:lstStyle/>
          <a:p>
            <a:r>
              <a:rPr lang="en-US"/>
              <a:t>Footer Goes Here</a:t>
            </a:r>
          </a:p>
        </p:txBody>
      </p:sp>
      <p:sp>
        <p:nvSpPr>
          <p:cNvPr id="5" name="Slide Number Placeholder 4"/>
          <p:cNvSpPr>
            <a:spLocks noGrp="1"/>
          </p:cNvSpPr>
          <p:nvPr>
            <p:ph type="sldNum" sz="quarter" idx="12"/>
          </p:nvPr>
        </p:nvSpPr>
        <p:spPr/>
        <p:txBody>
          <a:bodyPr/>
          <a:lstStyle/>
          <a:p>
            <a:fld id="{2D54ABF7-EC33-204F-A680-BCCE3CA2411A}" type="slidenum">
              <a:rPr lang="en-US" smtClean="0"/>
              <a:t>‹#›</a:t>
            </a:fld>
            <a:endParaRPr lang="en-US"/>
          </a:p>
        </p:txBody>
      </p:sp>
      <p:sp>
        <p:nvSpPr>
          <p:cNvPr id="16" name="Content Placeholder 15"/>
          <p:cNvSpPr>
            <a:spLocks noGrp="1"/>
          </p:cNvSpPr>
          <p:nvPr>
            <p:ph sz="quarter" idx="13"/>
          </p:nvPr>
        </p:nvSpPr>
        <p:spPr>
          <a:xfrm>
            <a:off x="291060" y="1394086"/>
            <a:ext cx="11498704" cy="4646950"/>
          </a:xfrm>
        </p:spPr>
        <p:txBody>
          <a:bodyPr anchor="t"/>
          <a:lstStyle>
            <a:lvl1pPr marL="233680" indent="-233680">
              <a:lnSpc>
                <a:spcPct val="100000"/>
              </a:lnSpc>
              <a:buFont typeface="Arial" panose="020B0604020202020204" pitchFamily="34" charset="0"/>
              <a:buChar char="•"/>
              <a:defRPr>
                <a:solidFill>
                  <a:schemeClr val="bg1"/>
                </a:solidFill>
              </a:defRPr>
            </a:lvl1pPr>
            <a:lvl2pPr marL="690880" indent="-233680">
              <a:lnSpc>
                <a:spcPct val="100000"/>
              </a:lnSpc>
              <a:buFont typeface="Arial" panose="020B0604020202020204" pitchFamily="34" charset="0"/>
              <a:buChar char="•"/>
              <a:defRPr>
                <a:solidFill>
                  <a:schemeClr val="bg1"/>
                </a:solidFill>
              </a:defRPr>
            </a:lvl2pPr>
            <a:lvl3pPr marL="1148080" indent="-233680">
              <a:lnSpc>
                <a:spcPct val="100000"/>
              </a:lnSpc>
              <a:buFont typeface="Arial" panose="020B0604020202020204" pitchFamily="34" charset="0"/>
              <a:buChar char="•"/>
              <a:defRPr>
                <a:solidFill>
                  <a:schemeClr val="bg1"/>
                </a:solidFill>
              </a:defRPr>
            </a:lvl3pPr>
            <a:lvl4pPr marL="1605280" indent="-233680">
              <a:lnSpc>
                <a:spcPct val="100000"/>
              </a:lnSpc>
              <a:buFont typeface="Arial" panose="020B0604020202020204" pitchFamily="34" charset="0"/>
              <a:buChar char="•"/>
              <a:defRPr>
                <a:solidFill>
                  <a:schemeClr val="bg1"/>
                </a:solidFill>
              </a:defRPr>
            </a:lvl4pPr>
            <a:lvl5pPr marL="2062480" indent="-233680">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p:cNvSpPr txBox="1"/>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en-US" sz="800" baseline="0">
                <a:solidFill>
                  <a:srgbClr val="6E6E6E"/>
                </a:solidFill>
                <a:latin typeface="Adobe Clean" panose="020B0503020404020204" pitchFamily="34" charset="0"/>
              </a:rPr>
              <a:t>© 2021 Adobe. All Rights Reserved.Adobe Confidential.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5605832" y="2759987"/>
            <a:ext cx="980335" cy="133802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11/19/21</a:t>
            </a:fld>
            <a:endParaRPr lang="en-US"/>
          </a:p>
        </p:txBody>
      </p:sp>
      <p:sp>
        <p:nvSpPr>
          <p:cNvPr id="3" name="Footer Placeholder 4"/>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t>‹#›</a:t>
            </a:fld>
            <a:endParaRPr lang="en-US"/>
          </a:p>
        </p:txBody>
      </p:sp>
      <p:sp>
        <p:nvSpPr>
          <p:cNvPr id="5" name="Title Placeholder 4"/>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p:cNvSpPr txBox="1"/>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en-US" sz="800" baseline="0">
                <a:solidFill>
                  <a:srgbClr val="6E6E6E"/>
                </a:solidFill>
                <a:latin typeface="Adobe Clean" panose="020B0503020404020204" pitchFamily="34" charset="0"/>
              </a:rPr>
              <a:t>© 2021 Adobe. All Rights Reserved.Adobe Confidential.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 TargetMode="External"/><Relationship Id="rId4" Type="http://schemas.openxmlformats.org/officeDocument/2006/relationships/image" Target="../media/image25.png"/><Relationship Id="rId9" Type="http://schemas.openxmlformats.org/officeDocument/2006/relationships/hyperlink" Target="https://experienceleague.adobe.com/?lang=en&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en&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en&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security/products/experience-manager.html" TargetMode="External"/><Relationship Id="rId11" Type="http://schemas.openxmlformats.org/officeDocument/2006/relationships/hyperlink" Target="https://experienceleague.adobe.com/docs/experience-manager-cloud-service/landing/home.html?lang=zh-Hans"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en"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en" TargetMode="External"/><Relationship Id="rId9" Type="http://schemas.openxmlformats.org/officeDocument/2006/relationships/hyperlink" Target="https://experienceleague.adobe.com/docs/experience-manager-learn/forms/overview.html"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 TargetMode="External"/><Relationship Id="rId7" Type="http://schemas.openxmlformats.org/officeDocument/2006/relationships/hyperlink" Target="https://experienceleague.adobe.com/docs/campaign-standard.html"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lang=zh-Hans"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lang=zh-Hans"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 TargetMode="External"/><Relationship Id="rId2" Type="http://schemas.openxmlformats.org/officeDocument/2006/relationships/hyperlink" Target="https://experienceleague.adobe.com/docs/experience-platform.html"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en&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en#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Administration_and_Setup/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 TargetMode="External"/><Relationship Id="rId1" Type="http://schemas.openxmlformats.org/officeDocument/2006/relationships/slideLayout" Target="../slideLayouts/slideLayout7.xml"/><Relationship Id="rId5" Type="http://schemas.openxmlformats.org/officeDocument/2006/relationships/hyperlink" Target="https://helpx.adobe.com/cn/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helpx.adobe.com/cn/contact/dma-external/DMACustomeCareRegionalPhoneNumbers.html" TargetMode="External"/><Relationship Id="rId7" Type="http://schemas.openxmlformats.org/officeDocument/2006/relationships/image" Target="../media/image92.svg"/><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hyperlink" Target="https://experienceleague.adobe.com/?support-solution=General#home" TargetMode="Externa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hyperlink" Target="https://experienceleague.adobe.com/docs/release-notes/experience-cloud/current.html?lang=zh-Hans" TargetMode="External"/><Relationship Id="rId10" Type="http://schemas.openxmlformats.org/officeDocument/2006/relationships/image" Target="../media/image99.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8.sv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hyperlink" Target="https://experienceleague.adobe.com/?lang=zh-Hans#home" TargetMode="Externa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helpx.adobe.com/experience-cloud/tutori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hyperlink" Target="https://adobe.ly/businesssupport" TargetMode="External"/><Relationship Id="rId7" Type="http://schemas.openxmlformats.org/officeDocument/2006/relationships/image" Target="../media/image121.sv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20.png"/><Relationship Id="rId11" Type="http://schemas.openxmlformats.org/officeDocument/2006/relationships/image" Target="../media/image125.sv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sv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lang=zh-Hans?support-solution=Experience+Manager#support" TargetMode="External"/><Relationship Id="rId2" Type="http://schemas.openxmlformats.org/officeDocument/2006/relationships/hyperlink" Target="experienceleague.adobe.com"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cn/contact/dma-external/DMACustomeCareRegionalPhoneNumbers.html" TargetMode="External"/><Relationship Id="rId4" Type="http://schemas.openxmlformats.org/officeDocument/2006/relationships/hyperlink" Target="https://experienceleague.adobe.com/?lang=zh-Hans?support-solution=Campaign#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lang=zh-Hans"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en"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en&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03299" y="2796819"/>
            <a:ext cx="5919381" cy="1213050"/>
          </a:xfrm>
        </p:spPr>
        <p:txBody>
          <a:bodyPr/>
          <a:lstStyle/>
          <a:p>
            <a:r>
              <a:rPr lang="en-US" sz="3600">
                <a:latin typeface="+mj-lt"/>
              </a:rPr>
              <a:t>Adobe Experience Cloud</a:t>
            </a:r>
            <a:br>
              <a:rPr lang="en-US" sz="3600">
                <a:latin typeface="+mj-lt"/>
              </a:rPr>
            </a:br>
            <a:r>
              <a:rPr lang="en-US" sz="3600">
                <a:latin typeface="+mj-lt"/>
              </a:rPr>
              <a:t> 客户支持指南</a:t>
            </a:r>
            <a:endParaRPr lang="en-US"/>
          </a:p>
        </p:txBody>
      </p:sp>
      <p:sp>
        <p:nvSpPr>
          <p:cNvPr id="5" name="Content Placeholder 4"/>
          <p:cNvSpPr>
            <a:spLocks noGrp="1"/>
          </p:cNvSpPr>
          <p:nvPr>
            <p:ph sz="quarter" idx="11"/>
          </p:nvPr>
        </p:nvSpPr>
        <p:spPr>
          <a:xfrm>
            <a:off x="2203299" y="4123739"/>
            <a:ext cx="5909954" cy="1078057"/>
          </a:xfrm>
        </p:spPr>
        <p:txBody>
          <a:bodyPr/>
          <a:lstStyle/>
          <a:p>
            <a:r>
              <a:rPr lang="en-US" b="0">
                <a:latin typeface="Adobe Clean ExtraBold" panose="020B0503020404020204" pitchFamily="34" charset="0"/>
              </a:rPr>
              <a:t>充分发挥 Adobe 解决方案价值所需的信息和资源。</a:t>
            </a:r>
            <a:endParaRPr lang="en-US" b="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Adobe Audience Manager：</a:t>
            </a:r>
            <a:r>
              <a:rPr lang="en-US">
                <a:solidFill>
                  <a:schemeClr val="tx1"/>
                </a:solidFill>
                <a:latin typeface="+mj-lt"/>
              </a:rPr>
              <a:t>数据管理平台，帮助您构建独特受众个人资料，这样您就可以确定最有价值的区段，并跨任意数字渠道来使用它们。</a:t>
            </a:r>
          </a:p>
        </p:txBody>
      </p:sp>
      <p:grpSp>
        <p:nvGrpSpPr>
          <p:cNvPr id="41" name="Group 40"/>
          <p:cNvGrpSpPr/>
          <p:nvPr/>
        </p:nvGrpSpPr>
        <p:grpSpPr>
          <a:xfrm>
            <a:off x="340538" y="1712621"/>
            <a:ext cx="3679201" cy="2270904"/>
            <a:chOff x="340538" y="1413856"/>
            <a:chExt cx="3679201" cy="2270904"/>
          </a:xfrm>
        </p:grpSpPr>
        <p:sp>
          <p:nvSpPr>
            <p:cNvPr id="54" name="Rectangle 53"/>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p:cNvGrpSpPr/>
            <p:nvPr/>
          </p:nvGrpSpPr>
          <p:grpSpPr>
            <a:xfrm>
              <a:off x="444487" y="1515316"/>
              <a:ext cx="3471302" cy="403039"/>
              <a:chOff x="4000500" y="1895754"/>
              <a:chExt cx="1000125" cy="2664807"/>
            </a:xfrm>
          </p:grpSpPr>
          <p:sp>
            <p:nvSpPr>
              <p:cNvPr id="57" name="Rectangle: Rounded Corners 5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8" name="Rectangle: Rounded Corners 5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kern="0">
                    <a:solidFill>
                      <a:srgbClr val="FFFFFF"/>
                    </a:solidFill>
                    <a:latin typeface="Adobe Clean ExtraBold"/>
                  </a:rPr>
                  <a:t>了解受众</a:t>
                </a:r>
              </a:p>
            </p:txBody>
          </p:sp>
        </p:grpSp>
        <p:sp>
          <p:nvSpPr>
            <p:cNvPr id="56" name="TextBox 55"/>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a:t>通过将所有数据源组合到一个位置，获取受众的完整视图。</a:t>
              </a:r>
            </a:p>
          </p:txBody>
        </p:sp>
      </p:grpSp>
      <p:grpSp>
        <p:nvGrpSpPr>
          <p:cNvPr id="42" name="Group 41"/>
          <p:cNvGrpSpPr/>
          <p:nvPr/>
        </p:nvGrpSpPr>
        <p:grpSpPr>
          <a:xfrm>
            <a:off x="4260688" y="1712621"/>
            <a:ext cx="3679201" cy="2270904"/>
            <a:chOff x="340538" y="1413856"/>
            <a:chExt cx="3679201" cy="2270904"/>
          </a:xfrm>
        </p:grpSpPr>
        <p:sp>
          <p:nvSpPr>
            <p:cNvPr id="49" name="Rectangle 48"/>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p:cNvGrpSpPr/>
            <p:nvPr/>
          </p:nvGrpSpPr>
          <p:grpSpPr>
            <a:xfrm>
              <a:off x="444487" y="1515316"/>
              <a:ext cx="3471302" cy="403039"/>
              <a:chOff x="4000500" y="1895754"/>
              <a:chExt cx="1000125" cy="2664807"/>
            </a:xfrm>
          </p:grpSpPr>
          <p:sp>
            <p:nvSpPr>
              <p:cNvPr id="52" name="Rectangle: Rounded Corners 51"/>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3" name="Rectangle: Rounded Corners 5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创建新区段</a:t>
                </a:r>
              </a:p>
            </p:txBody>
          </p:sp>
        </p:grpSp>
        <p:sp>
          <p:nvSpPr>
            <p:cNvPr id="51" name="TextBox 50"/>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a:t>持续发现和组织新的、有价值的区段，用于更智能的定位和个性化。</a:t>
              </a:r>
            </a:p>
          </p:txBody>
        </p:sp>
      </p:grpSp>
      <p:grpSp>
        <p:nvGrpSpPr>
          <p:cNvPr id="43" name="Group 42"/>
          <p:cNvGrpSpPr/>
          <p:nvPr/>
        </p:nvGrpSpPr>
        <p:grpSpPr>
          <a:xfrm>
            <a:off x="8180839" y="1712621"/>
            <a:ext cx="3679201" cy="2270904"/>
            <a:chOff x="340538" y="1413856"/>
            <a:chExt cx="3679201" cy="2270904"/>
          </a:xfrm>
        </p:grpSpPr>
        <p:sp>
          <p:nvSpPr>
            <p:cNvPr id="44" name="Rectangle 43"/>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p:cNvGrpSpPr/>
            <p:nvPr/>
          </p:nvGrpSpPr>
          <p:grpSpPr>
            <a:xfrm>
              <a:off x="444487" y="1515316"/>
              <a:ext cx="3471302" cy="403039"/>
              <a:chOff x="4000500" y="1895754"/>
              <a:chExt cx="1000125" cy="2664807"/>
            </a:xfrm>
          </p:grpSpPr>
          <p:sp>
            <p:nvSpPr>
              <p:cNvPr id="47" name="Rectangle: Rounded Corners 4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8" name="Rectangle: Rounded Corners 4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广告效率</a:t>
                </a:r>
              </a:p>
            </p:txBody>
          </p:sp>
        </p:grpSp>
        <p:sp>
          <p:nvSpPr>
            <p:cNvPr id="46" name="TextBox 45"/>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a:t>在任意平台上，通过定位特定区段，让您的广告营销活动更有效率。</a:t>
              </a:r>
            </a:p>
          </p:txBody>
        </p:sp>
      </p:grpSp>
      <p:pic>
        <p:nvPicPr>
          <p:cNvPr id="4" name="Graphic 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p:cNvGrpSpPr/>
          <p:nvPr/>
        </p:nvGrpSpPr>
        <p:grpSpPr>
          <a:xfrm>
            <a:off x="340538" y="4213249"/>
            <a:ext cx="2448000" cy="403039"/>
            <a:chOff x="4000500" y="1895754"/>
            <a:chExt cx="1000125" cy="2664807"/>
          </a:xfrm>
        </p:grpSpPr>
        <p:sp>
          <p:nvSpPr>
            <p:cNvPr id="110" name="Rectangle: Rounded Corners 109"/>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11" name="Rectangle: Rounded Corners 110"/>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u="sng">
                  <a:solidFill>
                    <a:schemeClr val="bg1"/>
                  </a:solidFill>
                  <a:latin typeface="+mj-lt"/>
                  <a:hlinkClick r:id="rId8"/>
                </a:rPr>
                <a:t>实施指南</a:t>
              </a:r>
              <a:endParaRPr lang="en-US" sz="1400" u="sng">
                <a:solidFill>
                  <a:schemeClr val="bg1"/>
                </a:solidFill>
                <a:latin typeface="+mj-lt"/>
              </a:endParaRPr>
            </a:p>
          </p:txBody>
        </p:sp>
      </p:grpSp>
      <p:grpSp>
        <p:nvGrpSpPr>
          <p:cNvPr id="112" name="Group 111"/>
          <p:cNvGrpSpPr/>
          <p:nvPr/>
        </p:nvGrpSpPr>
        <p:grpSpPr>
          <a:xfrm>
            <a:off x="6024589" y="4213249"/>
            <a:ext cx="2448000" cy="403039"/>
            <a:chOff x="4000500" y="1895754"/>
            <a:chExt cx="1000125" cy="2664807"/>
          </a:xfrm>
        </p:grpSpPr>
        <p:sp>
          <p:nvSpPr>
            <p:cNvPr id="113" name="Rectangle: Rounded Corners 112"/>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14" name="Rectangle: Rounded Corners 113"/>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9"/>
                </a:rPr>
                <a:t>学习和支持</a:t>
              </a:r>
            </a:p>
          </p:txBody>
        </p:sp>
      </p:grpSp>
      <p:grpSp>
        <p:nvGrpSpPr>
          <p:cNvPr id="115" name="Group 114"/>
          <p:cNvGrpSpPr/>
          <p:nvPr/>
        </p:nvGrpSpPr>
        <p:grpSpPr>
          <a:xfrm>
            <a:off x="2915448" y="4213249"/>
            <a:ext cx="2982231" cy="403039"/>
            <a:chOff x="4000500" y="1895754"/>
            <a:chExt cx="1000125" cy="2664807"/>
          </a:xfrm>
        </p:grpSpPr>
        <p:sp>
          <p:nvSpPr>
            <p:cNvPr id="116" name="Rectangle: Rounded Corners 115"/>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17" name="Rectangle: Rounded Corners 116"/>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10"/>
                </a:rPr>
                <a:t>Audience Manager 文档</a:t>
              </a:r>
            </a:p>
          </p:txBody>
        </p:sp>
      </p:grpSp>
      <p:grpSp>
        <p:nvGrpSpPr>
          <p:cNvPr id="118" name="Group 117"/>
          <p:cNvGrpSpPr/>
          <p:nvPr/>
        </p:nvGrpSpPr>
        <p:grpSpPr>
          <a:xfrm>
            <a:off x="340538" y="4774564"/>
            <a:ext cx="2982231" cy="403039"/>
            <a:chOff x="4000500" y="1895754"/>
            <a:chExt cx="1000125" cy="2664807"/>
          </a:xfrm>
        </p:grpSpPr>
        <p:sp>
          <p:nvSpPr>
            <p:cNvPr id="119" name="Rectangle: Rounded Corners 118"/>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0" name="Rectangle: Rounded Corners 119"/>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1"/>
                </a:rPr>
                <a:t>Audience Manager Exchange</a:t>
              </a:r>
              <a:endParaRPr lang="en-US" sz="1400">
                <a:solidFill>
                  <a:schemeClr val="bg1"/>
                </a:solidFill>
                <a:latin typeface="+mj-lt"/>
              </a:endParaRPr>
            </a:p>
          </p:txBody>
        </p:sp>
      </p:grpSp>
      <p:grpSp>
        <p:nvGrpSpPr>
          <p:cNvPr id="121" name="Group 120"/>
          <p:cNvGrpSpPr/>
          <p:nvPr/>
        </p:nvGrpSpPr>
        <p:grpSpPr>
          <a:xfrm>
            <a:off x="3478307" y="4774564"/>
            <a:ext cx="2982231" cy="403039"/>
            <a:chOff x="4000500" y="1895754"/>
            <a:chExt cx="1000125" cy="2664807"/>
          </a:xfrm>
        </p:grpSpPr>
        <p:sp>
          <p:nvSpPr>
            <p:cNvPr id="122" name="Rectangle: Rounded Corners 12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3" name="Rectangle: Rounded Corners 12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2"/>
                </a:rPr>
                <a:t>Audience Manager 社区</a:t>
              </a:r>
              <a:endParaRPr lang="en-US" sz="1400">
                <a:solidFill>
                  <a:schemeClr val="bg1"/>
                </a:solidFill>
                <a:latin typeface="+mj-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p:cNvSpPr txBox="1"/>
          <p:nvPr/>
        </p:nvSpPr>
        <p:spPr>
          <a:xfrm>
            <a:off x="486414" y="2976474"/>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a:t>最佳的体验总是因人而异。使用我们统一的渐进式个人资料，在所有渠道中提供最佳体验。</a:t>
            </a:r>
          </a:p>
        </p:txBody>
      </p:sp>
      <p:sp>
        <p:nvSpPr>
          <p:cNvPr id="48" name="Rectangle 47"/>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p:cNvSpPr txBox="1"/>
          <p:nvPr/>
        </p:nvSpPr>
        <p:spPr>
          <a:xfrm>
            <a:off x="4406564" y="2976474"/>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a:t>在数据孤岛中运行隔离测试并不能解决问题。每次通过所有渠道轻松测试所有内容。</a:t>
            </a:r>
          </a:p>
        </p:txBody>
      </p:sp>
      <p:sp>
        <p:nvSpPr>
          <p:cNvPr id="43" name="Rectangle 42"/>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p:cNvGrpSpPr/>
          <p:nvPr/>
        </p:nvGrpSpPr>
        <p:grpSpPr>
          <a:xfrm>
            <a:off x="444487" y="1814081"/>
            <a:ext cx="3471302" cy="646189"/>
            <a:chOff x="4000500" y="1895754"/>
            <a:chExt cx="1000125" cy="2664807"/>
          </a:xfrm>
        </p:grpSpPr>
        <p:sp>
          <p:nvSpPr>
            <p:cNvPr id="56" name="Rectangle: Rounded Corners 55"/>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7" name="Rectangle: Rounded Corners 56"/>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kern="0">
                  <a:solidFill>
                    <a:srgbClr val="FFFFFF"/>
                  </a:solidFill>
                  <a:latin typeface="Adobe Clean ExtraBold"/>
                </a:rPr>
                <a:t>大范围地实现</a:t>
              </a:r>
            </a:p>
            <a:p>
              <a:pPr marL="0" marR="0" lvl="0" indent="0" algn="ctr" defTabSz="914400" rtl="0" eaLnBrk="1" fontAlgn="auto" latinLnBrk="0" hangingPunct="1">
                <a:lnSpc>
                  <a:spcPct val="100000"/>
                </a:lnSpc>
                <a:spcBef>
                  <a:spcPts val="0"/>
                </a:spcBef>
                <a:spcAft>
                  <a:spcPts val="0"/>
                </a:spcAft>
                <a:buClrTx/>
                <a:buSzTx/>
                <a:buFontTx/>
                <a:buNone/>
                <a:defRPr/>
              </a:pPr>
              <a:r>
                <a:rPr lang="en-US" sz="1600" kern="0">
                  <a:solidFill>
                    <a:srgbClr val="FFFFFF"/>
                  </a:solidFill>
                  <a:latin typeface="Adobe Clean ExtraBold"/>
                </a:rPr>
                <a:t>全渠道个性化</a:t>
              </a:r>
            </a:p>
          </p:txBody>
        </p:sp>
      </p:grpSp>
      <p:grpSp>
        <p:nvGrpSpPr>
          <p:cNvPr id="49" name="Group 48"/>
          <p:cNvGrpSpPr/>
          <p:nvPr/>
        </p:nvGrpSpPr>
        <p:grpSpPr>
          <a:xfrm>
            <a:off x="4364637" y="1814081"/>
            <a:ext cx="3471302" cy="646189"/>
            <a:chOff x="4000500" y="1895754"/>
            <a:chExt cx="1000125" cy="2664807"/>
          </a:xfrm>
        </p:grpSpPr>
        <p:sp>
          <p:nvSpPr>
            <p:cNvPr id="51" name="Rectangle: Rounded Corners 50"/>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2" name="Rectangle: Rounded Corners 51"/>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通过 </a:t>
              </a:r>
              <a:r>
                <a:rPr lang="en-US" sz="1600" kern="0">
                  <a:solidFill>
                    <a:srgbClr val="FFFFFF"/>
                  </a:solidFill>
                  <a:cs typeface="+mn-lt"/>
                </a:rPr>
                <a:t>A/B</a:t>
              </a:r>
              <a:r>
                <a:rPr lang="en-US" sz="1600" kern="0">
                  <a:solidFill>
                    <a:srgbClr val="FFFFFF"/>
                  </a:solidFill>
                  <a:latin typeface="Adobe Clean ExtraBold"/>
                </a:rPr>
                <a:t> 和多变量测试消除猜测</a:t>
              </a:r>
            </a:p>
          </p:txBody>
        </p:sp>
      </p:grpSp>
      <p:grpSp>
        <p:nvGrpSpPr>
          <p:cNvPr id="44" name="Group 43"/>
          <p:cNvGrpSpPr/>
          <p:nvPr/>
        </p:nvGrpSpPr>
        <p:grpSpPr>
          <a:xfrm>
            <a:off x="8284788" y="1814081"/>
            <a:ext cx="3471302" cy="646189"/>
            <a:chOff x="4000500" y="1895754"/>
            <a:chExt cx="1000125" cy="2664807"/>
          </a:xfrm>
        </p:grpSpPr>
        <p:sp>
          <p:nvSpPr>
            <p:cNvPr id="46" name="Rectangle: Rounded Corners 45"/>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7" name="Rectangle: Rounded Corners 46"/>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kern="0">
                  <a:solidFill>
                    <a:srgbClr val="FFFFFF"/>
                  </a:solidFill>
                  <a:latin typeface="Adobe Clean ExtraBold"/>
                </a:rPr>
                <a:t>通过 </a:t>
              </a:r>
              <a:r>
                <a:rPr lang="en-US" sz="1600" kern="0">
                  <a:solidFill>
                    <a:srgbClr val="FFFFFF"/>
                  </a:solidFill>
                  <a:cs typeface="+mn-lt"/>
                </a:rPr>
                <a:t>AI </a:t>
              </a:r>
              <a:r>
                <a:rPr lang="en-US" sz="1600" kern="0">
                  <a:solidFill>
                    <a:srgbClr val="FFFFFF"/>
                  </a:solidFill>
                  <a:latin typeface="Adobe Clean ExtraBold"/>
                </a:rPr>
                <a:t>支持的自动化和扩展来改进所有体验</a:t>
              </a:r>
            </a:p>
          </p:txBody>
        </p:sp>
      </p:grpSp>
      <p:sp>
        <p:nvSpPr>
          <p:cNvPr id="45" name="TextBox 44"/>
          <p:cNvSpPr txBox="1"/>
          <p:nvPr/>
        </p:nvSpPr>
        <p:spPr>
          <a:xfrm>
            <a:off x="8326715" y="2976474"/>
            <a:ext cx="338744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a:t>测试每个访客并进行个性化，只需一次单击就可以应用人工智能。</a:t>
            </a:r>
          </a:p>
        </p:txBody>
      </p:sp>
      <p:sp>
        <p:nvSpPr>
          <p:cNvPr id="2" name="Title 1"/>
          <p:cNvSpPr>
            <a:spLocks noGrp="1"/>
          </p:cNvSpPr>
          <p:nvPr>
            <p:ph type="title"/>
          </p:nvPr>
        </p:nvSpPr>
        <p:spPr>
          <a:xfrm>
            <a:off x="310896" y="312661"/>
            <a:ext cx="11512930" cy="646189"/>
          </a:xfrm>
        </p:spPr>
        <p:txBody>
          <a:bodyPr/>
          <a:lstStyle/>
          <a:p>
            <a:r>
              <a:rPr lang="en-US">
                <a:latin typeface="+mj-lt"/>
              </a:rPr>
              <a:t>Adobe Target：</a:t>
            </a:r>
            <a:r>
              <a:rPr lang="en-US">
                <a:solidFill>
                  <a:schemeClr val="tx1"/>
                </a:solidFill>
                <a:latin typeface="+mj-lt"/>
              </a:rPr>
              <a:t>通过易于执行的测试，轻松确定您的最佳内容。这样，您可以向合适的客户提供合适的体验。</a:t>
            </a:r>
          </a:p>
        </p:txBody>
      </p:sp>
      <p:grpSp>
        <p:nvGrpSpPr>
          <p:cNvPr id="62" name="Group 61"/>
          <p:cNvGrpSpPr/>
          <p:nvPr/>
        </p:nvGrpSpPr>
        <p:grpSpPr>
          <a:xfrm>
            <a:off x="340538" y="4213249"/>
            <a:ext cx="2448000" cy="403039"/>
            <a:chOff x="4000500" y="1895754"/>
            <a:chExt cx="1000125" cy="2664807"/>
          </a:xfrm>
        </p:grpSpPr>
        <p:sp>
          <p:nvSpPr>
            <p:cNvPr id="63" name="Rectangle: Rounded Corners 62"/>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64" name="Rectangle: Rounded Corners 63"/>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rPr>
                <a:t>实施指南</a:t>
              </a:r>
              <a:endParaRPr lang="en-US" sz="1400">
                <a:solidFill>
                  <a:schemeClr val="bg1"/>
                </a:solidFill>
                <a:latin typeface="+mj-lt"/>
              </a:endParaRPr>
            </a:p>
          </p:txBody>
        </p:sp>
      </p:grpSp>
      <p:grpSp>
        <p:nvGrpSpPr>
          <p:cNvPr id="65" name="Group 64"/>
          <p:cNvGrpSpPr/>
          <p:nvPr/>
        </p:nvGrpSpPr>
        <p:grpSpPr>
          <a:xfrm>
            <a:off x="2916214" y="4213249"/>
            <a:ext cx="2448000" cy="403039"/>
            <a:chOff x="4000500" y="1895754"/>
            <a:chExt cx="1000125" cy="2664807"/>
          </a:xfrm>
        </p:grpSpPr>
        <p:sp>
          <p:nvSpPr>
            <p:cNvPr id="66" name="Rectangle: Rounded Corners 65"/>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67" name="Rectangle: Rounded Corners 66"/>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3"/>
                </a:rPr>
                <a:t>Target 社区</a:t>
              </a:r>
              <a:endParaRPr lang="en-US" sz="1400">
                <a:solidFill>
                  <a:schemeClr val="bg1"/>
                </a:solidFill>
                <a:latin typeface="+mj-lt"/>
              </a:endParaRPr>
            </a:p>
          </p:txBody>
        </p:sp>
      </p:grpSp>
      <p:grpSp>
        <p:nvGrpSpPr>
          <p:cNvPr id="68" name="Group 67"/>
          <p:cNvGrpSpPr/>
          <p:nvPr/>
        </p:nvGrpSpPr>
        <p:grpSpPr>
          <a:xfrm>
            <a:off x="5523397" y="4213249"/>
            <a:ext cx="2448000" cy="403039"/>
            <a:chOff x="4000500" y="1895754"/>
            <a:chExt cx="1000125" cy="2664807"/>
          </a:xfrm>
        </p:grpSpPr>
        <p:sp>
          <p:nvSpPr>
            <p:cNvPr id="69" name="Rectangle: Rounded Corners 68"/>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70" name="Rectangle: Rounded Corners 69"/>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4"/>
                </a:rPr>
                <a:t>学习和支持</a:t>
              </a:r>
            </a:p>
          </p:txBody>
        </p:sp>
      </p:grpSp>
      <p:grpSp>
        <p:nvGrpSpPr>
          <p:cNvPr id="71" name="Group 70"/>
          <p:cNvGrpSpPr/>
          <p:nvPr/>
        </p:nvGrpSpPr>
        <p:grpSpPr>
          <a:xfrm>
            <a:off x="340538" y="4774564"/>
            <a:ext cx="2448000" cy="403039"/>
            <a:chOff x="4000500" y="1895754"/>
            <a:chExt cx="1000125" cy="2664807"/>
          </a:xfrm>
        </p:grpSpPr>
        <p:sp>
          <p:nvSpPr>
            <p:cNvPr id="72" name="Rectangle: Rounded Corners 7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73" name="Rectangle: Rounded Corners 7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5"/>
                </a:rPr>
                <a:t>Target Exchange</a:t>
              </a:r>
              <a:endParaRPr lang="en-US" sz="1400">
                <a:solidFill>
                  <a:schemeClr val="bg1"/>
                </a:solidFill>
                <a:latin typeface="+mj-lt"/>
              </a:endParaRPr>
            </a:p>
          </p:txBody>
        </p:sp>
      </p:grpSp>
      <p:grpSp>
        <p:nvGrpSpPr>
          <p:cNvPr id="74" name="Group 73"/>
          <p:cNvGrpSpPr/>
          <p:nvPr/>
        </p:nvGrpSpPr>
        <p:grpSpPr>
          <a:xfrm>
            <a:off x="2916214" y="4774564"/>
            <a:ext cx="2448000" cy="403039"/>
            <a:chOff x="4000500" y="1895754"/>
            <a:chExt cx="1000125" cy="2664807"/>
          </a:xfrm>
        </p:grpSpPr>
        <p:sp>
          <p:nvSpPr>
            <p:cNvPr id="75" name="Rectangle: Rounded Corners 7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76" name="Rectangle: Rounded Corners 7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6"/>
                </a:rPr>
                <a:t>Target 文档</a:t>
              </a:r>
            </a:p>
          </p:txBody>
        </p:sp>
      </p:grpSp>
      <p:pic>
        <p:nvPicPr>
          <p:cNvPr id="7" name="Graphic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545028"/>
            <a:ext cx="378992" cy="403444"/>
          </a:xfrm>
          <a:prstGeom prst="rect">
            <a:avLst/>
          </a:prstGeom>
        </p:spPr>
      </p:pic>
      <p:pic>
        <p:nvPicPr>
          <p:cNvPr id="9" name="Graphic 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565263"/>
            <a:ext cx="362974" cy="3629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p:cNvSpPr>
            <a:spLocks noGrp="1"/>
          </p:cNvSpPr>
          <p:nvPr>
            <p:ph type="title"/>
          </p:nvPr>
        </p:nvSpPr>
        <p:spPr>
          <a:xfrm>
            <a:off x="310896" y="312661"/>
            <a:ext cx="11512930" cy="646189"/>
          </a:xfrm>
        </p:spPr>
        <p:txBody>
          <a:bodyPr/>
          <a:lstStyle/>
          <a:p>
            <a:r>
              <a:rPr lang="en-US">
                <a:latin typeface="+mj-lt"/>
              </a:rPr>
              <a:t>Adobe Experience Manager：</a:t>
            </a:r>
            <a:r>
              <a:rPr lang="en-US">
                <a:solidFill>
                  <a:schemeClr val="tx1"/>
                </a:solidFill>
                <a:latin typeface="+mj-lt"/>
              </a:rPr>
              <a:t>功能强大的平台，跨客户的在线互动和实体互动，管理和交付互联数字体验。</a:t>
            </a:r>
            <a:endParaRPr lang="en-US">
              <a:latin typeface="+mj-lt"/>
            </a:endParaRPr>
          </a:p>
        </p:txBody>
      </p:sp>
      <p:grpSp>
        <p:nvGrpSpPr>
          <p:cNvPr id="125" name="Group 124"/>
          <p:cNvGrpSpPr/>
          <p:nvPr/>
        </p:nvGrpSpPr>
        <p:grpSpPr>
          <a:xfrm>
            <a:off x="340538" y="4213249"/>
            <a:ext cx="2892499" cy="403039"/>
            <a:chOff x="4000500" y="1895754"/>
            <a:chExt cx="1000125" cy="2664807"/>
          </a:xfrm>
        </p:grpSpPr>
        <p:sp>
          <p:nvSpPr>
            <p:cNvPr id="127" name="Rectangle: Rounded Corners 126"/>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8" name="Rectangle: Rounded Corners 12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2"/>
                </a:rPr>
                <a:t>Experience Manager 社区</a:t>
              </a:r>
              <a:endParaRPr lang="en-US" sz="1400">
                <a:solidFill>
                  <a:schemeClr val="bg1"/>
                </a:solidFill>
                <a:latin typeface="+mj-lt"/>
              </a:endParaRPr>
            </a:p>
          </p:txBody>
        </p:sp>
      </p:grpSp>
      <p:grpSp>
        <p:nvGrpSpPr>
          <p:cNvPr id="131" name="Group 130"/>
          <p:cNvGrpSpPr/>
          <p:nvPr/>
        </p:nvGrpSpPr>
        <p:grpSpPr>
          <a:xfrm>
            <a:off x="3478643" y="4213249"/>
            <a:ext cx="2448000" cy="403039"/>
            <a:chOff x="4000500" y="1895754"/>
            <a:chExt cx="1000125" cy="2664807"/>
          </a:xfrm>
        </p:grpSpPr>
        <p:sp>
          <p:nvSpPr>
            <p:cNvPr id="132" name="Rectangle: Rounded Corners 13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rgbClr val="FFFFFF"/>
                </a:solidFill>
                <a:latin typeface="+mj-lt"/>
              </a:endParaRPr>
            </a:p>
          </p:txBody>
        </p:sp>
        <p:sp>
          <p:nvSpPr>
            <p:cNvPr id="133" name="Rectangle: Rounded Corners 13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rgbClr val="FFFFFF"/>
                  </a:solidFill>
                  <a:latin typeface="+mj-lt"/>
                  <a:hlinkClick r:id="rId3"/>
                </a:rPr>
                <a:t>学习和支持</a:t>
              </a:r>
            </a:p>
          </p:txBody>
        </p:sp>
      </p:grpSp>
      <p:grpSp>
        <p:nvGrpSpPr>
          <p:cNvPr id="134" name="Group 133"/>
          <p:cNvGrpSpPr/>
          <p:nvPr/>
        </p:nvGrpSpPr>
        <p:grpSpPr>
          <a:xfrm>
            <a:off x="6054318" y="4213249"/>
            <a:ext cx="2448000" cy="403039"/>
            <a:chOff x="4000500" y="1895754"/>
            <a:chExt cx="1000125" cy="2664807"/>
          </a:xfrm>
        </p:grpSpPr>
        <p:sp>
          <p:nvSpPr>
            <p:cNvPr id="135" name="Rectangle: Rounded Corners 13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6" name="Rectangle: Rounded Corners 13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4"/>
                </a:rPr>
                <a:t>Core Components</a:t>
              </a:r>
              <a:endParaRPr lang="en-US" sz="1400">
                <a:solidFill>
                  <a:schemeClr val="bg1"/>
                </a:solidFill>
                <a:latin typeface="+mj-lt"/>
              </a:endParaRPr>
            </a:p>
          </p:txBody>
        </p:sp>
      </p:grpSp>
      <p:grpSp>
        <p:nvGrpSpPr>
          <p:cNvPr id="40" name="Group 39"/>
          <p:cNvGrpSpPr/>
          <p:nvPr/>
        </p:nvGrpSpPr>
        <p:grpSpPr>
          <a:xfrm>
            <a:off x="8632055" y="4213249"/>
            <a:ext cx="2448000" cy="403039"/>
            <a:chOff x="4000500" y="1895754"/>
            <a:chExt cx="1000125" cy="2664807"/>
          </a:xfrm>
        </p:grpSpPr>
        <p:sp>
          <p:nvSpPr>
            <p:cNvPr id="41" name="Rectangle: Rounded Corners 40"/>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2" name="Rectangle: Rounded Corners 41"/>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5"/>
                </a:rPr>
                <a:t>请求专家讲座</a:t>
              </a:r>
              <a:endParaRPr lang="en-US" sz="1400">
                <a:solidFill>
                  <a:schemeClr val="bg1"/>
                </a:solidFill>
                <a:latin typeface="+mj-lt"/>
              </a:endParaRPr>
            </a:p>
          </p:txBody>
        </p:sp>
      </p:grpSp>
      <p:grpSp>
        <p:nvGrpSpPr>
          <p:cNvPr id="137" name="Group 136"/>
          <p:cNvGrpSpPr/>
          <p:nvPr/>
        </p:nvGrpSpPr>
        <p:grpSpPr>
          <a:xfrm>
            <a:off x="340537" y="4774564"/>
            <a:ext cx="3417007" cy="403039"/>
            <a:chOff x="4000500" y="1895754"/>
            <a:chExt cx="1000125" cy="2664807"/>
          </a:xfrm>
        </p:grpSpPr>
        <p:sp>
          <p:nvSpPr>
            <p:cNvPr id="138" name="Rectangle: Rounded Corners 137"/>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9" name="Rectangle: Rounded Corners 13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6"/>
                </a:rPr>
                <a:t>Experience Manager 安全更新</a:t>
              </a:r>
              <a:endParaRPr lang="en-US" sz="1400">
                <a:solidFill>
                  <a:schemeClr val="bg1"/>
                </a:solidFill>
                <a:latin typeface="+mj-lt"/>
              </a:endParaRPr>
            </a:p>
          </p:txBody>
        </p:sp>
      </p:grpSp>
      <p:grpSp>
        <p:nvGrpSpPr>
          <p:cNvPr id="140" name="Group 139"/>
          <p:cNvGrpSpPr/>
          <p:nvPr/>
        </p:nvGrpSpPr>
        <p:grpSpPr>
          <a:xfrm>
            <a:off x="3949001" y="4774563"/>
            <a:ext cx="2972508" cy="403039"/>
            <a:chOff x="4000500" y="1895754"/>
            <a:chExt cx="1000125" cy="2664807"/>
          </a:xfrm>
        </p:grpSpPr>
        <p:sp>
          <p:nvSpPr>
            <p:cNvPr id="141" name="Rectangle: Rounded Corners 140"/>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42" name="Rectangle: Rounded Corners 141"/>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7"/>
                </a:rPr>
                <a:t>AEM Sites 实施指南</a:t>
              </a:r>
              <a:endParaRPr lang="en-US" sz="1400">
                <a:solidFill>
                  <a:schemeClr val="bg1"/>
                </a:solidFill>
                <a:latin typeface="+mj-lt"/>
              </a:endParaRPr>
            </a:p>
          </p:txBody>
        </p:sp>
      </p:grpSp>
      <p:grpSp>
        <p:nvGrpSpPr>
          <p:cNvPr id="44" name="Group 43"/>
          <p:cNvGrpSpPr/>
          <p:nvPr/>
        </p:nvGrpSpPr>
        <p:grpSpPr>
          <a:xfrm>
            <a:off x="7062669" y="4774563"/>
            <a:ext cx="3970365" cy="403039"/>
            <a:chOff x="4000500" y="1895754"/>
            <a:chExt cx="1000125" cy="2664807"/>
          </a:xfrm>
        </p:grpSpPr>
        <p:sp>
          <p:nvSpPr>
            <p:cNvPr id="45" name="Rectangle: Rounded Corners 4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6" name="Rectangle: Rounded Corners 4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8"/>
                </a:rPr>
                <a:t>Experience Manager Assets 实施指南</a:t>
              </a:r>
              <a:endParaRPr lang="en-US" sz="1400">
                <a:solidFill>
                  <a:schemeClr val="bg1"/>
                </a:solidFill>
                <a:latin typeface="+mj-lt"/>
              </a:endParaRPr>
            </a:p>
          </p:txBody>
        </p:sp>
      </p:grpSp>
      <p:grpSp>
        <p:nvGrpSpPr>
          <p:cNvPr id="48" name="Group 47"/>
          <p:cNvGrpSpPr/>
          <p:nvPr/>
        </p:nvGrpSpPr>
        <p:grpSpPr>
          <a:xfrm>
            <a:off x="340536" y="5349330"/>
            <a:ext cx="4371420" cy="403039"/>
            <a:chOff x="4000500" y="1895754"/>
            <a:chExt cx="1000125" cy="2664807"/>
          </a:xfrm>
        </p:grpSpPr>
        <p:sp>
          <p:nvSpPr>
            <p:cNvPr id="49" name="Rectangle: Rounded Corners 48"/>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50" name="Rectangle: Rounded Corners 49"/>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9"/>
                </a:rPr>
                <a:t>Experience Manager Forms 实施指南</a:t>
              </a:r>
              <a:endParaRPr lang="en-US" sz="1400">
                <a:solidFill>
                  <a:schemeClr val="bg1"/>
                </a:solidFill>
                <a:latin typeface="+mj-lt"/>
              </a:endParaRPr>
            </a:p>
          </p:txBody>
        </p:sp>
      </p:grpSp>
      <p:grpSp>
        <p:nvGrpSpPr>
          <p:cNvPr id="51" name="Group 50"/>
          <p:cNvGrpSpPr/>
          <p:nvPr/>
        </p:nvGrpSpPr>
        <p:grpSpPr>
          <a:xfrm>
            <a:off x="4944977" y="5349329"/>
            <a:ext cx="4189991" cy="403039"/>
            <a:chOff x="4000500" y="1895754"/>
            <a:chExt cx="1000125" cy="2664807"/>
          </a:xfrm>
        </p:grpSpPr>
        <p:sp>
          <p:nvSpPr>
            <p:cNvPr id="52" name="Rectangle: Rounded Corners 5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53" name="Rectangle: Rounded Corners 5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10"/>
                </a:rPr>
                <a:t>Experience Manager 即云服务概述</a:t>
              </a:r>
              <a:endParaRPr lang="en-US" sz="1400">
                <a:solidFill>
                  <a:schemeClr val="bg1"/>
                </a:solidFill>
                <a:latin typeface="+mj-lt"/>
              </a:endParaRPr>
            </a:p>
          </p:txBody>
        </p:sp>
      </p:grpSp>
      <p:grpSp>
        <p:nvGrpSpPr>
          <p:cNvPr id="54" name="Group 53"/>
          <p:cNvGrpSpPr/>
          <p:nvPr/>
        </p:nvGrpSpPr>
        <p:grpSpPr>
          <a:xfrm>
            <a:off x="3687690" y="5911758"/>
            <a:ext cx="5877277" cy="412110"/>
            <a:chOff x="4000500" y="1895754"/>
            <a:chExt cx="1000125" cy="2664807"/>
          </a:xfrm>
        </p:grpSpPr>
        <p:sp>
          <p:nvSpPr>
            <p:cNvPr id="55" name="Rectangle: Rounded Corners 5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56" name="Rectangle: Rounded Corners 5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11"/>
                </a:rPr>
                <a:t>Experience Manager 即云服务用户和实施指南</a:t>
              </a:r>
              <a:endParaRPr lang="en-US" sz="1400">
                <a:solidFill>
                  <a:schemeClr val="bg1"/>
                </a:solidFill>
                <a:latin typeface="+mj-lt"/>
              </a:endParaRPr>
            </a:p>
          </p:txBody>
        </p:sp>
      </p:grpSp>
      <p:grpSp>
        <p:nvGrpSpPr>
          <p:cNvPr id="155" name="Group 154"/>
          <p:cNvGrpSpPr/>
          <p:nvPr/>
        </p:nvGrpSpPr>
        <p:grpSpPr>
          <a:xfrm>
            <a:off x="245178" y="1736592"/>
            <a:ext cx="2264128" cy="513060"/>
            <a:chOff x="4000500" y="1895754"/>
            <a:chExt cx="1000125" cy="2664807"/>
          </a:xfrm>
        </p:grpSpPr>
        <p:sp>
          <p:nvSpPr>
            <p:cNvPr id="156" name="Rectangle: Rounded Corners 155"/>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7" name="Rectangle: Rounded Corners 156"/>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内容管理系统</a:t>
              </a:r>
            </a:p>
          </p:txBody>
        </p:sp>
      </p:grpSp>
      <p:grpSp>
        <p:nvGrpSpPr>
          <p:cNvPr id="176" name="Group 175"/>
          <p:cNvGrpSpPr/>
          <p:nvPr/>
        </p:nvGrpSpPr>
        <p:grpSpPr>
          <a:xfrm>
            <a:off x="2604557" y="1736592"/>
            <a:ext cx="2264128" cy="513060"/>
            <a:chOff x="4000500" y="1895754"/>
            <a:chExt cx="1000125" cy="2664807"/>
          </a:xfrm>
        </p:grpSpPr>
        <p:sp>
          <p:nvSpPr>
            <p:cNvPr id="177" name="Rectangle: Rounded Corners 17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78" name="Rectangle: Rounded Corners 17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en-US" sz="1600" kern="0">
                  <a:solidFill>
                    <a:srgbClr val="FFFFFF"/>
                  </a:solidFill>
                  <a:latin typeface="Adobe Clean ExtraBold"/>
                </a:rPr>
                <a:t>数字资产管理</a:t>
              </a:r>
            </a:p>
          </p:txBody>
        </p:sp>
      </p:grpSp>
      <p:grpSp>
        <p:nvGrpSpPr>
          <p:cNvPr id="179" name="Group 178"/>
          <p:cNvGrpSpPr/>
          <p:nvPr/>
        </p:nvGrpSpPr>
        <p:grpSpPr>
          <a:xfrm>
            <a:off x="4963936" y="1736592"/>
            <a:ext cx="2264128" cy="513060"/>
            <a:chOff x="4000500" y="1895754"/>
            <a:chExt cx="1000125" cy="2664807"/>
          </a:xfrm>
        </p:grpSpPr>
        <p:sp>
          <p:nvSpPr>
            <p:cNvPr id="180" name="Rectangle: Rounded Corners 179"/>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1" name="Rectangle: Rounded Corners 180"/>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buClrTx/>
                <a:buSzTx/>
                <a:buFontTx/>
                <a:defRPr/>
              </a:pPr>
              <a:r>
                <a:rPr lang="en-US" sz="1600" kern="0">
                  <a:solidFill>
                    <a:srgbClr val="FFFFFF"/>
                  </a:solidFill>
                  <a:latin typeface="Adobe Clean ExtraBold"/>
                </a:rPr>
                <a:t>数字登记</a:t>
              </a:r>
              <a:br>
                <a:rPr lang="en-US" sz="1600" kern="0">
                  <a:solidFill>
                    <a:srgbClr val="FFFFFF"/>
                  </a:solidFill>
                  <a:latin typeface="Adobe Clean ExtraBold"/>
                </a:rPr>
              </a:br>
              <a:r>
                <a:rPr lang="en-US" sz="1600" kern="0">
                  <a:solidFill>
                    <a:srgbClr val="FFFFFF"/>
                  </a:solidFill>
                  <a:latin typeface="Adobe Clean ExtraBold"/>
                </a:rPr>
                <a:t>和 </a:t>
              </a:r>
              <a:r>
                <a:rPr lang="en-US" sz="1600" kern="0">
                  <a:solidFill>
                    <a:srgbClr val="FFFFFF"/>
                  </a:solidFill>
                  <a:cs typeface="+mn-lt"/>
                </a:rPr>
                <a:t>Forms</a:t>
              </a:r>
            </a:p>
          </p:txBody>
        </p:sp>
      </p:grpSp>
      <p:grpSp>
        <p:nvGrpSpPr>
          <p:cNvPr id="182" name="Group 181"/>
          <p:cNvGrpSpPr/>
          <p:nvPr/>
        </p:nvGrpSpPr>
        <p:grpSpPr>
          <a:xfrm>
            <a:off x="7323315" y="1736592"/>
            <a:ext cx="2264128" cy="513060"/>
            <a:chOff x="4000500" y="1895754"/>
            <a:chExt cx="1000125" cy="2664807"/>
          </a:xfrm>
        </p:grpSpPr>
        <p:sp>
          <p:nvSpPr>
            <p:cNvPr id="183" name="Rectangle: Rounded Corners 182"/>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4" name="Rectangle: Rounded Corners 183"/>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buClrTx/>
                <a:buSzTx/>
                <a:buFontTx/>
                <a:defRPr/>
              </a:pPr>
              <a:r>
                <a:rPr lang="en-US" sz="1600" kern="0">
                  <a:solidFill>
                    <a:srgbClr val="FFFFFF"/>
                  </a:solidFill>
                  <a:cs typeface="+mn-lt"/>
                </a:rPr>
                <a:t>AEM Cloud Service</a:t>
              </a:r>
            </a:p>
          </p:txBody>
        </p:sp>
      </p:grpSp>
      <p:grpSp>
        <p:nvGrpSpPr>
          <p:cNvPr id="185" name="Group 184"/>
          <p:cNvGrpSpPr/>
          <p:nvPr/>
        </p:nvGrpSpPr>
        <p:grpSpPr>
          <a:xfrm>
            <a:off x="9682694" y="1736592"/>
            <a:ext cx="2264128" cy="513060"/>
            <a:chOff x="4000500" y="1895754"/>
            <a:chExt cx="1000125" cy="2664807"/>
          </a:xfrm>
        </p:grpSpPr>
        <p:sp>
          <p:nvSpPr>
            <p:cNvPr id="186" name="Rectangle: Rounded Corners 185"/>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7" name="Rectangle: Rounded Corners 186"/>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kern="0">
                  <a:solidFill>
                    <a:srgbClr val="FFFFFF"/>
                  </a:solidFill>
                  <a:latin typeface="Adobe Clean ExtraBold"/>
                </a:rPr>
                <a:t>数字标牌</a:t>
              </a:r>
            </a:p>
          </p:txBody>
        </p:sp>
      </p:grpSp>
      <p:sp>
        <p:nvSpPr>
          <p:cNvPr id="188" name="TextBox 187"/>
          <p:cNvSpPr txBox="1"/>
          <p:nvPr/>
        </p:nvSpPr>
        <p:spPr>
          <a:xfrm>
            <a:off x="278037"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a:t>使用能够实现轻松扩展的自动化工具跨所有渠道创建和管理数字体验。</a:t>
            </a:r>
          </a:p>
        </p:txBody>
      </p:sp>
      <p:sp>
        <p:nvSpPr>
          <p:cNvPr id="189" name="TextBox 188"/>
          <p:cNvSpPr txBox="1"/>
          <p:nvPr/>
        </p:nvSpPr>
        <p:spPr>
          <a:xfrm>
            <a:off x="2641995" y="2733042"/>
            <a:ext cx="2198410" cy="830997"/>
          </a:xfrm>
          <a:prstGeom prst="rect">
            <a:avLst/>
          </a:prstGeom>
          <a:noFill/>
        </p:spPr>
        <p:txBody>
          <a:bodyPr wrap="square">
            <a:spAutoFit/>
          </a:bodyPr>
          <a:lstStyle/>
          <a:p>
            <a:pPr algn="ctr">
              <a:defRPr/>
            </a:pPr>
            <a:r>
              <a:rPr lang="en-US" sz="1200"/>
              <a:t>将更多的时间用于体验，减少搜索和适应内容所需的时间。</a:t>
            </a:r>
          </a:p>
        </p:txBody>
      </p:sp>
      <p:sp>
        <p:nvSpPr>
          <p:cNvPr id="190" name="TextBox 189"/>
          <p:cNvSpPr txBox="1"/>
          <p:nvPr/>
        </p:nvSpPr>
        <p:spPr>
          <a:xfrm>
            <a:off x="5005953" y="2733042"/>
            <a:ext cx="219841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a:t>将您的 Forms 与沟通流程连接起来的端到端解决方案。</a:t>
            </a:r>
          </a:p>
        </p:txBody>
      </p:sp>
      <p:sp>
        <p:nvSpPr>
          <p:cNvPr id="191" name="TextBox 190"/>
          <p:cNvSpPr txBox="1"/>
          <p:nvPr/>
        </p:nvSpPr>
        <p:spPr>
          <a:xfrm>
            <a:off x="7369911" y="2733042"/>
            <a:ext cx="2198410" cy="1015663"/>
          </a:xfrm>
          <a:prstGeom prst="rect">
            <a:avLst/>
          </a:prstGeom>
          <a:noFill/>
        </p:spPr>
        <p:txBody>
          <a:bodyPr wrap="square">
            <a:spAutoFit/>
          </a:bodyPr>
          <a:lstStyle/>
          <a:p>
            <a:pPr algn="ctr">
              <a:defRPr/>
            </a:pPr>
            <a:r>
              <a:rPr lang="en-US" sz="1200"/>
              <a:t>第一款云原生的企业级内容管理系统，具备出色的性能和极佳的 SLA 及安全性。</a:t>
            </a:r>
          </a:p>
        </p:txBody>
      </p:sp>
      <p:sp>
        <p:nvSpPr>
          <p:cNvPr id="192" name="TextBox 191"/>
          <p:cNvSpPr txBox="1"/>
          <p:nvPr/>
        </p:nvSpPr>
        <p:spPr>
          <a:xfrm>
            <a:off x="9733869"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a:t>通过能够响应客户数据和现场触发器的交互式标牌，轻松关联在线和店内体验。</a:t>
            </a:r>
          </a:p>
        </p:txBody>
      </p:sp>
      <p:pic>
        <p:nvPicPr>
          <p:cNvPr id="5" name="Graphic 4" descr="信号轮廓图"/>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同步云轮廓图"/>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云计算轮廓图"/>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剪贴板轮廓图"/>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层级轮廓图"/>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p:cNvGrpSpPr/>
          <p:nvPr/>
        </p:nvGrpSpPr>
        <p:grpSpPr>
          <a:xfrm>
            <a:off x="339927" y="5909605"/>
            <a:ext cx="3173714" cy="403039"/>
            <a:chOff x="4000500" y="1895754"/>
            <a:chExt cx="1000125" cy="2664807"/>
          </a:xfrm>
        </p:grpSpPr>
        <p:sp>
          <p:nvSpPr>
            <p:cNvPr id="65" name="Rectangle: Rounded Corners 6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rgbClr val="FFFFFF"/>
                </a:solidFill>
                <a:latin typeface="+mj-lt"/>
              </a:endParaRPr>
            </a:p>
          </p:txBody>
        </p:sp>
        <p:sp>
          <p:nvSpPr>
            <p:cNvPr id="66" name="Rectangle: Rounded Corners 6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rgbClr val="FFFFFF"/>
                  </a:solidFill>
                  <a:latin typeface="+mj-lt"/>
                  <a:hlinkClick r:id="rId22"/>
                </a:rPr>
                <a:t>Experience Manager 文档</a:t>
              </a:r>
              <a:endParaRPr lang="en-US">
                <a:solidFill>
                  <a:srgbClr val="FFFFFF"/>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Adobe Campaign：</a:t>
            </a:r>
            <a:r>
              <a:rPr lang="en-US">
                <a:solidFill>
                  <a:schemeClr val="tx1"/>
                </a:solidFill>
                <a:latin typeface="+mj-lt"/>
              </a:rPr>
              <a:t>跨渠道营销活动管理工具，帮助您跨所有媒体改进和个性化营销活动。</a:t>
            </a:r>
            <a:endParaRPr lang="en-US">
              <a:latin typeface="+mj-lt"/>
            </a:endParaRPr>
          </a:p>
        </p:txBody>
      </p:sp>
      <p:grpSp>
        <p:nvGrpSpPr>
          <p:cNvPr id="4" name="Group 3"/>
          <p:cNvGrpSpPr/>
          <p:nvPr/>
        </p:nvGrpSpPr>
        <p:grpSpPr>
          <a:xfrm>
            <a:off x="340538" y="1712621"/>
            <a:ext cx="3679201" cy="2270904"/>
            <a:chOff x="340538" y="1413856"/>
            <a:chExt cx="3679201" cy="2270904"/>
          </a:xfrm>
        </p:grpSpPr>
        <p:sp>
          <p:nvSpPr>
            <p:cNvPr id="11" name="Rectangle 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p:cNvGrpSpPr/>
            <p:nvPr/>
          </p:nvGrpSpPr>
          <p:grpSpPr>
            <a:xfrm>
              <a:off x="444487" y="1515316"/>
              <a:ext cx="3471302" cy="403039"/>
              <a:chOff x="4000500" y="1895754"/>
              <a:chExt cx="1000125" cy="2664807"/>
            </a:xfrm>
          </p:grpSpPr>
          <p:sp>
            <p:nvSpPr>
              <p:cNvPr id="24" name="Rectangle: Rounded Corners 23"/>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简化营销活动管理</a:t>
                </a:r>
              </a:p>
            </p:txBody>
          </p:sp>
        </p:grpSp>
        <p:sp>
          <p:nvSpPr>
            <p:cNvPr id="91" name="TextBox 90"/>
            <p:cNvSpPr txBox="1"/>
            <p:nvPr/>
          </p:nvSpPr>
          <p:spPr>
            <a:xfrm>
              <a:off x="486414" y="2600219"/>
              <a:ext cx="3387448" cy="521970"/>
            </a:xfrm>
            <a:prstGeom prst="rect">
              <a:avLst/>
            </a:prstGeom>
            <a:noFill/>
          </p:spPr>
          <p:txBody>
            <a:bodyPr wrap="square">
              <a:spAutoFit/>
            </a:bodyPr>
            <a:lstStyle/>
            <a:p>
              <a:pPr algn="ctr"/>
              <a:r>
                <a:rPr lang="en-US" sz="1400"/>
                <a:t>从一个位置管理数据并监控营销活动的</a:t>
              </a:r>
              <a:br>
                <a:rPr lang="en-US" sz="1400"/>
              </a:br>
              <a:r>
                <a:rPr lang="en-US" sz="1400"/>
                <a:t>绩效。</a:t>
              </a:r>
            </a:p>
          </p:txBody>
        </p:sp>
      </p:grpSp>
      <p:grpSp>
        <p:nvGrpSpPr>
          <p:cNvPr id="92" name="Group 91"/>
          <p:cNvGrpSpPr/>
          <p:nvPr/>
        </p:nvGrpSpPr>
        <p:grpSpPr>
          <a:xfrm>
            <a:off x="4260688" y="1712621"/>
            <a:ext cx="3679201" cy="2270904"/>
            <a:chOff x="340538" y="1413856"/>
            <a:chExt cx="3679201" cy="2270904"/>
          </a:xfrm>
        </p:grpSpPr>
        <p:sp>
          <p:nvSpPr>
            <p:cNvPr id="93" name="Rectangle 92"/>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p:cNvGrpSpPr/>
            <p:nvPr/>
          </p:nvGrpSpPr>
          <p:grpSpPr>
            <a:xfrm>
              <a:off x="444487" y="1515316"/>
              <a:ext cx="3471302" cy="403039"/>
              <a:chOff x="4000500" y="1895754"/>
              <a:chExt cx="1000125" cy="2664807"/>
            </a:xfrm>
          </p:grpSpPr>
          <p:sp>
            <p:nvSpPr>
              <p:cNvPr id="98" name="Rectangle: Rounded Corners 97"/>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更具参与性</a:t>
                </a:r>
              </a:p>
            </p:txBody>
          </p:sp>
        </p:grpSp>
        <p:sp>
          <p:nvSpPr>
            <p:cNvPr id="95" name="TextBox 94"/>
            <p:cNvSpPr txBox="1"/>
            <p:nvPr/>
          </p:nvSpPr>
          <p:spPr>
            <a:xfrm>
              <a:off x="486414" y="2600219"/>
              <a:ext cx="3387448" cy="738664"/>
            </a:xfrm>
            <a:prstGeom prst="rect">
              <a:avLst/>
            </a:prstGeom>
            <a:noFill/>
          </p:spPr>
          <p:txBody>
            <a:bodyPr wrap="square">
              <a:spAutoFit/>
            </a:bodyPr>
            <a:lstStyle/>
            <a:p>
              <a:pPr algn="ctr"/>
              <a:r>
                <a:rPr lang="en-US" sz="1400"/>
                <a:t>使用个性化、情境式和实时消息，提供更具吸引力的客户体验。</a:t>
              </a:r>
            </a:p>
          </p:txBody>
        </p:sp>
      </p:grpSp>
      <p:grpSp>
        <p:nvGrpSpPr>
          <p:cNvPr id="100" name="Group 99"/>
          <p:cNvGrpSpPr/>
          <p:nvPr/>
        </p:nvGrpSpPr>
        <p:grpSpPr>
          <a:xfrm>
            <a:off x="8180839" y="1712621"/>
            <a:ext cx="3679201" cy="2270904"/>
            <a:chOff x="340538" y="1413856"/>
            <a:chExt cx="3679201" cy="2270904"/>
          </a:xfrm>
        </p:grpSpPr>
        <p:sp>
          <p:nvSpPr>
            <p:cNvPr id="111" name="Rectangle 1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p:cNvGrpSpPr/>
            <p:nvPr/>
          </p:nvGrpSpPr>
          <p:grpSpPr>
            <a:xfrm>
              <a:off x="444487" y="1515316"/>
              <a:ext cx="3471302" cy="403039"/>
              <a:chOff x="4000500" y="1895754"/>
              <a:chExt cx="1000125" cy="2664807"/>
            </a:xfrm>
          </p:grpSpPr>
          <p:sp>
            <p:nvSpPr>
              <p:cNvPr id="117" name="Rectangle: Rounded Corners 11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自动化</a:t>
                </a:r>
              </a:p>
            </p:txBody>
          </p:sp>
        </p:grpSp>
        <p:sp>
          <p:nvSpPr>
            <p:cNvPr id="116" name="TextBox 115"/>
            <p:cNvSpPr txBox="1"/>
            <p:nvPr/>
          </p:nvSpPr>
          <p:spPr>
            <a:xfrm>
              <a:off x="486414" y="2600219"/>
              <a:ext cx="3387448" cy="738664"/>
            </a:xfrm>
            <a:prstGeom prst="rect">
              <a:avLst/>
            </a:prstGeom>
            <a:noFill/>
          </p:spPr>
          <p:txBody>
            <a:bodyPr wrap="square">
              <a:spAutoFit/>
            </a:bodyPr>
            <a:lstStyle/>
            <a:p>
              <a:pPr algn="ctr"/>
              <a:r>
                <a:rPr lang="en-US" sz="1400"/>
                <a:t>使用营销活动自动化来提升营销活动的效率，缩短上市时间。</a:t>
              </a:r>
            </a:p>
          </p:txBody>
        </p:sp>
      </p:grpSp>
      <p:grpSp>
        <p:nvGrpSpPr>
          <p:cNvPr id="125" name="Group 124"/>
          <p:cNvGrpSpPr/>
          <p:nvPr/>
        </p:nvGrpSpPr>
        <p:grpSpPr>
          <a:xfrm>
            <a:off x="340536" y="4213249"/>
            <a:ext cx="3600000" cy="403039"/>
            <a:chOff x="4000500" y="1895754"/>
            <a:chExt cx="1000125" cy="2664807"/>
          </a:xfrm>
        </p:grpSpPr>
        <p:sp>
          <p:nvSpPr>
            <p:cNvPr id="127" name="Rectangle: Rounded Corners 126"/>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8" name="Rectangle: Rounded Corners 12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rPr>
                <a:t>Campaign Classic 实施指南</a:t>
              </a:r>
              <a:endParaRPr lang="en-US" sz="1400">
                <a:solidFill>
                  <a:schemeClr val="bg1"/>
                </a:solidFill>
                <a:latin typeface="+mj-lt"/>
              </a:endParaRPr>
            </a:p>
          </p:txBody>
        </p:sp>
      </p:grpSp>
      <p:grpSp>
        <p:nvGrpSpPr>
          <p:cNvPr id="131" name="Group 130"/>
          <p:cNvGrpSpPr/>
          <p:nvPr/>
        </p:nvGrpSpPr>
        <p:grpSpPr>
          <a:xfrm>
            <a:off x="4090545" y="4213249"/>
            <a:ext cx="3600000" cy="403039"/>
            <a:chOff x="4000500" y="1895754"/>
            <a:chExt cx="1000125" cy="2664807"/>
          </a:xfrm>
        </p:grpSpPr>
        <p:sp>
          <p:nvSpPr>
            <p:cNvPr id="132" name="Rectangle: Rounded Corners 13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3" name="Rectangle: Rounded Corners 13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en-US" sz="1400">
                  <a:solidFill>
                    <a:schemeClr val="bg1"/>
                  </a:solidFill>
                  <a:latin typeface="+mj-lt"/>
                  <a:hlinkClick r:id="rId3"/>
                </a:rPr>
                <a:t>Campaign Community Classic</a:t>
              </a:r>
              <a:endParaRPr lang="en-US" sz="1400">
                <a:solidFill>
                  <a:schemeClr val="bg1"/>
                </a:solidFill>
                <a:latin typeface="+mj-lt"/>
              </a:endParaRPr>
            </a:p>
          </p:txBody>
        </p:sp>
      </p:grpSp>
      <p:grpSp>
        <p:nvGrpSpPr>
          <p:cNvPr id="134" name="Group 133"/>
          <p:cNvGrpSpPr/>
          <p:nvPr/>
        </p:nvGrpSpPr>
        <p:grpSpPr>
          <a:xfrm>
            <a:off x="7856524" y="4213249"/>
            <a:ext cx="3600000" cy="403039"/>
            <a:chOff x="4000500" y="1895754"/>
            <a:chExt cx="1000125" cy="2664807"/>
          </a:xfrm>
        </p:grpSpPr>
        <p:sp>
          <p:nvSpPr>
            <p:cNvPr id="135" name="Rectangle: Rounded Corners 13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6" name="Rectangle: Rounded Corners 13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4"/>
                </a:rPr>
                <a:t>学习和支持 Campaign Classic</a:t>
              </a:r>
              <a:endParaRPr lang="en-US" sz="1400">
                <a:solidFill>
                  <a:schemeClr val="bg1"/>
                </a:solidFill>
                <a:latin typeface="+mj-lt"/>
              </a:endParaRPr>
            </a:p>
          </p:txBody>
        </p:sp>
      </p:grpSp>
      <p:grpSp>
        <p:nvGrpSpPr>
          <p:cNvPr id="137" name="Group 136"/>
          <p:cNvGrpSpPr/>
          <p:nvPr/>
        </p:nvGrpSpPr>
        <p:grpSpPr>
          <a:xfrm>
            <a:off x="340536" y="4774564"/>
            <a:ext cx="3600000" cy="403039"/>
            <a:chOff x="4000500" y="1895754"/>
            <a:chExt cx="1000125" cy="2664807"/>
          </a:xfrm>
        </p:grpSpPr>
        <p:sp>
          <p:nvSpPr>
            <p:cNvPr id="138" name="Rectangle: Rounded Corners 137"/>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9" name="Rectangle: Rounded Corners 13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5"/>
                </a:rPr>
                <a:t>Campaign Standard 实施指南</a:t>
              </a:r>
              <a:endParaRPr lang="en-US" sz="1400">
                <a:solidFill>
                  <a:schemeClr val="bg1"/>
                </a:solidFill>
                <a:latin typeface="+mj-lt"/>
              </a:endParaRPr>
            </a:p>
          </p:txBody>
        </p:sp>
      </p:grpSp>
      <p:grpSp>
        <p:nvGrpSpPr>
          <p:cNvPr id="140" name="Group 139"/>
          <p:cNvGrpSpPr/>
          <p:nvPr/>
        </p:nvGrpSpPr>
        <p:grpSpPr>
          <a:xfrm>
            <a:off x="4090545" y="4774563"/>
            <a:ext cx="3600000" cy="403039"/>
            <a:chOff x="4000500" y="1895754"/>
            <a:chExt cx="1000125" cy="2664807"/>
          </a:xfrm>
        </p:grpSpPr>
        <p:sp>
          <p:nvSpPr>
            <p:cNvPr id="141" name="Rectangle: Rounded Corners 140"/>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42" name="Rectangle: Rounded Corners 141"/>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6"/>
                </a:rPr>
                <a:t>Campaign Community Standard</a:t>
              </a:r>
              <a:endParaRPr lang="en-US" sz="1400">
                <a:solidFill>
                  <a:schemeClr val="bg1"/>
                </a:solidFill>
                <a:latin typeface="+mj-lt"/>
              </a:endParaRPr>
            </a:p>
          </p:txBody>
        </p:sp>
      </p:grpSp>
      <p:grpSp>
        <p:nvGrpSpPr>
          <p:cNvPr id="44" name="Group 43"/>
          <p:cNvGrpSpPr/>
          <p:nvPr/>
        </p:nvGrpSpPr>
        <p:grpSpPr>
          <a:xfrm>
            <a:off x="7856524" y="4774563"/>
            <a:ext cx="3600000" cy="403039"/>
            <a:chOff x="4000500" y="1895754"/>
            <a:chExt cx="1000125" cy="2664807"/>
          </a:xfrm>
        </p:grpSpPr>
        <p:sp>
          <p:nvSpPr>
            <p:cNvPr id="45" name="Rectangle: Rounded Corners 4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6" name="Rectangle: Rounded Corners 4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7"/>
                </a:rPr>
                <a:t>学习和支持 Campaign Standard</a:t>
              </a:r>
              <a:endParaRPr lang="en-US" sz="1400">
                <a:solidFill>
                  <a:schemeClr val="bg1"/>
                </a:solidFill>
                <a:latin typeface="+mj-lt"/>
              </a:endParaRPr>
            </a:p>
          </p:txBody>
        </p:sp>
      </p:grpSp>
      <p:grpSp>
        <p:nvGrpSpPr>
          <p:cNvPr id="48" name="Group 47"/>
          <p:cNvGrpSpPr/>
          <p:nvPr/>
        </p:nvGrpSpPr>
        <p:grpSpPr>
          <a:xfrm>
            <a:off x="340537" y="5340452"/>
            <a:ext cx="3600000" cy="403039"/>
            <a:chOff x="4000500" y="1895754"/>
            <a:chExt cx="1000125" cy="2664807"/>
          </a:xfrm>
        </p:grpSpPr>
        <p:sp>
          <p:nvSpPr>
            <p:cNvPr id="49" name="Rectangle: Rounded Corners 48"/>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50" name="Rectangle: Rounded Corners 49"/>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en-US" sz="1400">
                  <a:solidFill>
                    <a:schemeClr val="bg1"/>
                  </a:solidFill>
                  <a:latin typeface="+mj-lt"/>
                  <a:hlinkClick r:id="rId8"/>
                </a:rPr>
                <a:t>Campaign Exchange</a:t>
              </a:r>
              <a:endParaRPr lang="en-US" sz="1400">
                <a:solidFill>
                  <a:schemeClr val="bg1"/>
                </a:solidFill>
                <a:latin typeface="+mj-lt"/>
              </a:endParaRPr>
            </a:p>
          </p:txBody>
        </p:sp>
      </p:grpSp>
      <p:pic>
        <p:nvPicPr>
          <p:cNvPr id="60" name="Graphic 5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Adobe Experience Platform：</a:t>
            </a:r>
            <a:r>
              <a:rPr lang="en-US" b="0" i="0">
                <a:solidFill>
                  <a:srgbClr val="000000"/>
                </a:solidFill>
                <a:effectLst/>
                <a:latin typeface="+mj-lt"/>
              </a:rPr>
              <a:t>该平台使组织能够集中来自任何系统的客户数据和内容并进行标准化，以及应用数据科学和机器学习来显著改善设计，交付丰富、个性化的客户体验。</a:t>
            </a:r>
            <a:endParaRPr lang="en-US">
              <a:latin typeface="+mj-lt"/>
            </a:endParaRPr>
          </a:p>
        </p:txBody>
      </p:sp>
      <p:grpSp>
        <p:nvGrpSpPr>
          <p:cNvPr id="4" name="Group 3"/>
          <p:cNvGrpSpPr/>
          <p:nvPr/>
        </p:nvGrpSpPr>
        <p:grpSpPr>
          <a:xfrm>
            <a:off x="340538" y="2115293"/>
            <a:ext cx="3679201" cy="2270904"/>
            <a:chOff x="340538" y="1413856"/>
            <a:chExt cx="3679201" cy="2270904"/>
          </a:xfrm>
        </p:grpSpPr>
        <p:sp>
          <p:nvSpPr>
            <p:cNvPr id="11" name="Rectangle 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p:cNvGrpSpPr/>
            <p:nvPr/>
          </p:nvGrpSpPr>
          <p:grpSpPr>
            <a:xfrm>
              <a:off x="444487" y="1515316"/>
              <a:ext cx="3471302" cy="403039"/>
              <a:chOff x="4000500" y="1895754"/>
              <a:chExt cx="1000125" cy="2664807"/>
            </a:xfrm>
          </p:grpSpPr>
          <p:sp>
            <p:nvSpPr>
              <p:cNvPr id="24" name="Rectangle: Rounded Corners 23"/>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buClrTx/>
                  <a:buSzTx/>
                  <a:buFontTx/>
                  <a:defRPr/>
                </a:pPr>
                <a:r>
                  <a:rPr lang="en-US" sz="1600" kern="0">
                    <a:solidFill>
                      <a:srgbClr val="FFFFFF"/>
                    </a:solidFill>
                    <a:cs typeface="+mn-lt"/>
                  </a:rPr>
                  <a:t>Customer Journey Analytics</a:t>
                </a:r>
              </a:p>
            </p:txBody>
          </p:sp>
        </p:grpSp>
        <p:sp>
          <p:nvSpPr>
            <p:cNvPr id="91" name="TextBox 90"/>
            <p:cNvSpPr txBox="1"/>
            <p:nvPr/>
          </p:nvSpPr>
          <p:spPr>
            <a:xfrm>
              <a:off x="486414" y="2600219"/>
              <a:ext cx="3387448" cy="521970"/>
            </a:xfrm>
            <a:prstGeom prst="rect">
              <a:avLst/>
            </a:prstGeom>
            <a:noFill/>
          </p:spPr>
          <p:txBody>
            <a:bodyPr wrap="square">
              <a:spAutoFit/>
            </a:bodyPr>
            <a:lstStyle/>
            <a:p>
              <a:pPr algn="ctr">
                <a:buClrTx/>
                <a:buSzTx/>
                <a:buFontTx/>
              </a:pPr>
              <a:r>
                <a:rPr lang="en-US" sz="1400" b="0" i="0"/>
                <a:t>Adobe 面向跨渠道分析的新一代解决方案，基于 Adobe Experience Platform</a:t>
              </a:r>
            </a:p>
          </p:txBody>
        </p:sp>
      </p:grpSp>
      <p:grpSp>
        <p:nvGrpSpPr>
          <p:cNvPr id="92" name="Group 91"/>
          <p:cNvGrpSpPr/>
          <p:nvPr/>
        </p:nvGrpSpPr>
        <p:grpSpPr>
          <a:xfrm>
            <a:off x="4260688" y="2115293"/>
            <a:ext cx="3679201" cy="2270904"/>
            <a:chOff x="340538" y="1413856"/>
            <a:chExt cx="3679201" cy="2270904"/>
          </a:xfrm>
        </p:grpSpPr>
        <p:sp>
          <p:nvSpPr>
            <p:cNvPr id="93" name="Rectangle 92"/>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p:cNvGrpSpPr/>
            <p:nvPr/>
          </p:nvGrpSpPr>
          <p:grpSpPr>
            <a:xfrm>
              <a:off x="444487" y="1515316"/>
              <a:ext cx="3471302" cy="403039"/>
              <a:chOff x="4000500" y="1895754"/>
              <a:chExt cx="1000125" cy="2664807"/>
            </a:xfrm>
          </p:grpSpPr>
          <p:sp>
            <p:nvSpPr>
              <p:cNvPr id="98" name="Rectangle: Rounded Corners 97"/>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cs typeface="+mn-lt"/>
                  </a:rPr>
                  <a:t>Journey Orchestration</a:t>
                </a:r>
                <a:endParaRPr lang="en-US" sz="1600" kern="0">
                  <a:solidFill>
                    <a:srgbClr val="FFFFFF"/>
                  </a:solidFill>
                  <a:latin typeface="Adobe Clean ExtraBold"/>
                </a:endParaRPr>
              </a:p>
            </p:txBody>
          </p:sp>
        </p:grpSp>
        <p:sp>
          <p:nvSpPr>
            <p:cNvPr id="95" name="TextBox 94"/>
            <p:cNvSpPr txBox="1"/>
            <p:nvPr/>
          </p:nvSpPr>
          <p:spPr>
            <a:xfrm>
              <a:off x="486414" y="2600219"/>
              <a:ext cx="3387448" cy="738664"/>
            </a:xfrm>
            <a:prstGeom prst="rect">
              <a:avLst/>
            </a:prstGeom>
            <a:noFill/>
          </p:spPr>
          <p:txBody>
            <a:bodyPr wrap="square">
              <a:spAutoFit/>
            </a:bodyPr>
            <a:lstStyle/>
            <a:p>
              <a:pPr algn="ctr"/>
              <a:r>
                <a:rPr lang="en-US" sz="1400"/>
                <a:t>作为商业用户，了解如何将事件、编排和操作活动结合在一起构建历程</a:t>
              </a:r>
            </a:p>
          </p:txBody>
        </p:sp>
      </p:grpSp>
      <p:grpSp>
        <p:nvGrpSpPr>
          <p:cNvPr id="100" name="Group 99"/>
          <p:cNvGrpSpPr/>
          <p:nvPr/>
        </p:nvGrpSpPr>
        <p:grpSpPr>
          <a:xfrm>
            <a:off x="8180839" y="2115293"/>
            <a:ext cx="3679201" cy="2270904"/>
            <a:chOff x="340538" y="1413856"/>
            <a:chExt cx="3679201" cy="2270904"/>
          </a:xfrm>
        </p:grpSpPr>
        <p:sp>
          <p:nvSpPr>
            <p:cNvPr id="111" name="Rectangle 1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p:cNvGrpSpPr/>
            <p:nvPr/>
          </p:nvGrpSpPr>
          <p:grpSpPr>
            <a:xfrm>
              <a:off x="444487" y="1515316"/>
              <a:ext cx="3471302" cy="403039"/>
              <a:chOff x="4000500" y="1895754"/>
              <a:chExt cx="1000125" cy="2664807"/>
            </a:xfrm>
          </p:grpSpPr>
          <p:sp>
            <p:nvSpPr>
              <p:cNvPr id="117" name="Rectangle: Rounded Corners 11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cs typeface="+mn-lt"/>
                  </a:rPr>
                  <a:t>Real-time CDP</a:t>
                </a:r>
                <a:endParaRPr lang="en-US" sz="1600" kern="0">
                  <a:solidFill>
                    <a:srgbClr val="FFFFFF"/>
                  </a:solidFill>
                  <a:latin typeface="Adobe Clean ExtraBold"/>
                </a:endParaRPr>
              </a:p>
            </p:txBody>
          </p:sp>
        </p:grpSp>
        <p:sp>
          <p:nvSpPr>
            <p:cNvPr id="116" name="TextBox 115"/>
            <p:cNvSpPr txBox="1"/>
            <p:nvPr/>
          </p:nvSpPr>
          <p:spPr>
            <a:xfrm>
              <a:off x="486414" y="2600219"/>
              <a:ext cx="3387448" cy="523220"/>
            </a:xfrm>
            <a:prstGeom prst="rect">
              <a:avLst/>
            </a:prstGeom>
            <a:noFill/>
          </p:spPr>
          <p:txBody>
            <a:bodyPr wrap="square">
              <a:spAutoFit/>
            </a:bodyPr>
            <a:lstStyle/>
            <a:p>
              <a:pPr algn="ctr"/>
              <a:r>
                <a:rPr lang="en-US" sz="1400"/>
                <a:t>通过合并来自整个企业的数据，实现客户的单一视图</a:t>
              </a:r>
            </a:p>
          </p:txBody>
        </p:sp>
      </p:grpSp>
      <p:grpSp>
        <p:nvGrpSpPr>
          <p:cNvPr id="125" name="Group 124"/>
          <p:cNvGrpSpPr/>
          <p:nvPr/>
        </p:nvGrpSpPr>
        <p:grpSpPr>
          <a:xfrm>
            <a:off x="340538" y="4615921"/>
            <a:ext cx="2604241" cy="403039"/>
            <a:chOff x="4000500" y="1895754"/>
            <a:chExt cx="1000125" cy="2664807"/>
          </a:xfrm>
        </p:grpSpPr>
        <p:sp>
          <p:nvSpPr>
            <p:cNvPr id="127" name="Rectangle: Rounded Corners 126"/>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8" name="Rectangle: Rounded Corners 12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rPr>
                <a:t>实施指南</a:t>
              </a:r>
              <a:endParaRPr lang="en-US" sz="1050" kern="1400">
                <a:ln>
                  <a:noFill/>
                </a:ln>
                <a:solidFill>
                  <a:schemeClr val="bg1"/>
                </a:solidFill>
                <a:effectLst/>
                <a:latin typeface="+mj-lt"/>
              </a:endParaRPr>
            </a:p>
          </p:txBody>
        </p:sp>
      </p:grpSp>
      <p:grpSp>
        <p:nvGrpSpPr>
          <p:cNvPr id="131" name="Group 130"/>
          <p:cNvGrpSpPr/>
          <p:nvPr/>
        </p:nvGrpSpPr>
        <p:grpSpPr>
          <a:xfrm>
            <a:off x="3080604" y="4615921"/>
            <a:ext cx="2929497" cy="403039"/>
            <a:chOff x="4000500" y="1895754"/>
            <a:chExt cx="1000125" cy="2664807"/>
          </a:xfrm>
        </p:grpSpPr>
        <p:sp>
          <p:nvSpPr>
            <p:cNvPr id="132" name="Rectangle: Rounded Corners 13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3" name="Rectangle: Rounded Corners 13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rPr>
                <a:t>Experience Platform 社区</a:t>
              </a:r>
              <a:endParaRPr lang="en-US" sz="1050" kern="1400">
                <a:ln>
                  <a:noFill/>
                </a:ln>
                <a:solidFill>
                  <a:schemeClr val="bg1"/>
                </a:solidFill>
                <a:effectLst/>
                <a:latin typeface="+mj-lt"/>
              </a:endParaRPr>
            </a:p>
          </p:txBody>
        </p:sp>
      </p:grpSp>
      <p:grpSp>
        <p:nvGrpSpPr>
          <p:cNvPr id="134" name="Group 133"/>
          <p:cNvGrpSpPr/>
          <p:nvPr/>
        </p:nvGrpSpPr>
        <p:grpSpPr>
          <a:xfrm>
            <a:off x="6144518" y="4615921"/>
            <a:ext cx="2604241" cy="403039"/>
            <a:chOff x="4000500" y="1895754"/>
            <a:chExt cx="1000125" cy="2664807"/>
          </a:xfrm>
        </p:grpSpPr>
        <p:sp>
          <p:nvSpPr>
            <p:cNvPr id="135" name="Rectangle: Rounded Corners 13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6" name="Rectangle: Rounded Corners 13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rgbClr val="FFFFFF"/>
                  </a:solidFill>
                  <a:effectLst/>
                  <a:latin typeface="+mj-lt"/>
                  <a:hlinkClick r:id="rId4"/>
                </a:rPr>
                <a:t>学习和支持</a:t>
              </a:r>
              <a:endParaRPr lang="en-US" sz="1050" kern="1400">
                <a:ln>
                  <a:noFill/>
                </a:ln>
                <a:solidFill>
                  <a:srgbClr val="FFFFFF"/>
                </a:solidFill>
                <a:effectLst/>
                <a:latin typeface="+mj-lt"/>
                <a:hlinkClick r:id="rId4"/>
              </a:endParaRPr>
            </a:p>
          </p:txBody>
        </p:sp>
      </p:grpSp>
      <p:pic>
        <p:nvPicPr>
          <p:cNvPr id="43" name="Graphic 42" descr="条形图轮廓图"/>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1971396" y="2789187"/>
            <a:ext cx="417484" cy="417484"/>
          </a:xfrm>
          <a:prstGeom prst="rect">
            <a:avLst/>
          </a:prstGeom>
        </p:spPr>
      </p:pic>
      <p:pic>
        <p:nvPicPr>
          <p:cNvPr id="9" name="Graphic 8" descr="带箭头的圆圈轮廓图"/>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5905995" y="2825247"/>
            <a:ext cx="380009" cy="380009"/>
          </a:xfrm>
          <a:prstGeom prst="rect">
            <a:avLst/>
          </a:prstGeom>
        </p:spPr>
      </p:pic>
      <p:pic>
        <p:nvPicPr>
          <p:cNvPr id="52" name="Graphic 51" descr="靶心轮廓图"/>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9787076" y="2825374"/>
            <a:ext cx="403040" cy="403040"/>
          </a:xfrm>
          <a:prstGeom prst="rect">
            <a:avLst/>
          </a:prstGeom>
        </p:spPr>
      </p:pic>
      <p:grpSp>
        <p:nvGrpSpPr>
          <p:cNvPr id="35" name="Group 34"/>
          <p:cNvGrpSpPr/>
          <p:nvPr/>
        </p:nvGrpSpPr>
        <p:grpSpPr>
          <a:xfrm>
            <a:off x="310896" y="5268143"/>
            <a:ext cx="2604241" cy="403039"/>
            <a:chOff x="4000500" y="1895754"/>
            <a:chExt cx="1000125" cy="2664807"/>
          </a:xfrm>
        </p:grpSpPr>
        <p:sp>
          <p:nvSpPr>
            <p:cNvPr id="42" name="Rectangle: Rounded Corners 4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4" name="Rectangle: Rounded Corners 43"/>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11"/>
                </a:rPr>
                <a:t>Experience Platform Exchange</a:t>
              </a:r>
              <a:endParaRPr lang="en-US" sz="1050" kern="1400">
                <a:ln>
                  <a:noFill/>
                </a:ln>
                <a:solidFill>
                  <a:schemeClr val="bg1"/>
                </a:solidFill>
                <a:effectLst/>
                <a:latin typeface="+mj-lt"/>
              </a:endParaRPr>
            </a:p>
          </p:txBody>
        </p:sp>
      </p:grpSp>
      <p:grpSp>
        <p:nvGrpSpPr>
          <p:cNvPr id="36" name="Group 35"/>
          <p:cNvGrpSpPr/>
          <p:nvPr/>
        </p:nvGrpSpPr>
        <p:grpSpPr>
          <a:xfrm>
            <a:off x="3050962" y="5268143"/>
            <a:ext cx="2929497" cy="403039"/>
            <a:chOff x="4000500" y="1895754"/>
            <a:chExt cx="1000125" cy="2664807"/>
          </a:xfrm>
        </p:grpSpPr>
        <p:sp>
          <p:nvSpPr>
            <p:cNvPr id="40" name="Rectangle: Rounded Corners 39"/>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1" name="Rectangle: Rounded Corners 40"/>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rPr>
                <a:t>Experience Platform 文档</a:t>
              </a:r>
              <a:endParaRPr lang="en-US" sz="1050" kern="1400">
                <a:ln>
                  <a:noFill/>
                </a:ln>
                <a:solidFill>
                  <a:schemeClr val="bg1"/>
                </a:solidFill>
                <a:effectLst/>
                <a:latin typeface="+mj-lt"/>
              </a:endParaRPr>
            </a:p>
          </p:txBody>
        </p:sp>
      </p:grpSp>
      <p:grpSp>
        <p:nvGrpSpPr>
          <p:cNvPr id="37" name="Group 36"/>
          <p:cNvGrpSpPr/>
          <p:nvPr/>
        </p:nvGrpSpPr>
        <p:grpSpPr>
          <a:xfrm>
            <a:off x="6114876" y="5268143"/>
            <a:ext cx="2604241" cy="403039"/>
            <a:chOff x="4000500" y="1895754"/>
            <a:chExt cx="1000125" cy="2664807"/>
          </a:xfrm>
        </p:grpSpPr>
        <p:sp>
          <p:nvSpPr>
            <p:cNvPr id="38" name="Rectangle: Rounded Corners 37"/>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39" name="Rectangle: Rounded Corners 3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n-US" sz="1400" u="sng" kern="1400">
                  <a:solidFill>
                    <a:schemeClr val="bg1"/>
                  </a:solidFill>
                  <a:latin typeface="+mj-lt"/>
                  <a:hlinkClick r:id="rId12"/>
                </a:rPr>
                <a:t>创建支持案例</a:t>
              </a:r>
              <a:endParaRPr lang="en-US" sz="1050" kern="1400">
                <a:ln>
                  <a:noFill/>
                </a:ln>
                <a:solidFill>
                  <a:schemeClr val="bg1"/>
                </a:solidFill>
                <a:effectLst/>
                <a:latin typeface="+mj-l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Adobe Primetime：</a:t>
            </a:r>
            <a:r>
              <a:rPr lang="en-US">
                <a:solidFill>
                  <a:schemeClr val="tx1"/>
                </a:solidFill>
                <a:latin typeface="+mj-lt"/>
              </a:rPr>
              <a:t>多屏幕电视平台，帮助广播公司、有线电视网络和服务提供商打造吸引人的个性化电视和电影体验并从中获利。</a:t>
            </a:r>
            <a:endParaRPr lang="en-US">
              <a:latin typeface="+mj-lt"/>
            </a:endParaRPr>
          </a:p>
        </p:txBody>
      </p:sp>
      <p:grpSp>
        <p:nvGrpSpPr>
          <p:cNvPr id="4" name="Group 3"/>
          <p:cNvGrpSpPr/>
          <p:nvPr/>
        </p:nvGrpSpPr>
        <p:grpSpPr>
          <a:xfrm>
            <a:off x="340538" y="1712621"/>
            <a:ext cx="3679201" cy="2270904"/>
            <a:chOff x="340538" y="1413856"/>
            <a:chExt cx="3679201" cy="2270904"/>
          </a:xfrm>
        </p:grpSpPr>
        <p:sp>
          <p:nvSpPr>
            <p:cNvPr id="11" name="Rectangle 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p:cNvGrpSpPr/>
            <p:nvPr/>
          </p:nvGrpSpPr>
          <p:grpSpPr>
            <a:xfrm>
              <a:off x="444487" y="1515316"/>
              <a:ext cx="3471302" cy="403039"/>
              <a:chOff x="4000500" y="1895754"/>
              <a:chExt cx="1000125" cy="2664807"/>
            </a:xfrm>
          </p:grpSpPr>
          <p:sp>
            <p:nvSpPr>
              <p:cNvPr id="24" name="Rectangle: Rounded Corners 23"/>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随身提供电视</a:t>
                </a:r>
              </a:p>
            </p:txBody>
          </p:sp>
        </p:grpSp>
        <p:sp>
          <p:nvSpPr>
            <p:cNvPr id="91" name="TextBox 90"/>
            <p:cNvSpPr txBox="1"/>
            <p:nvPr/>
          </p:nvSpPr>
          <p:spPr>
            <a:xfrm>
              <a:off x="486414" y="2600219"/>
              <a:ext cx="3387448" cy="523220"/>
            </a:xfrm>
            <a:prstGeom prst="rect">
              <a:avLst/>
            </a:prstGeom>
            <a:noFill/>
          </p:spPr>
          <p:txBody>
            <a:bodyPr wrap="square">
              <a:spAutoFit/>
            </a:bodyPr>
            <a:lstStyle/>
            <a:p>
              <a:pPr algn="ctr"/>
              <a:r>
                <a:rPr lang="en-US" sz="1400"/>
                <a:t>在 34 亿台设备上，为观众随身提供所需的电视和电影内容。</a:t>
              </a:r>
            </a:p>
          </p:txBody>
        </p:sp>
      </p:grpSp>
      <p:grpSp>
        <p:nvGrpSpPr>
          <p:cNvPr id="92" name="Group 91"/>
          <p:cNvGrpSpPr/>
          <p:nvPr/>
        </p:nvGrpSpPr>
        <p:grpSpPr>
          <a:xfrm>
            <a:off x="4260688" y="1712621"/>
            <a:ext cx="3679201" cy="2270904"/>
            <a:chOff x="340538" y="1413856"/>
            <a:chExt cx="3679201" cy="2270904"/>
          </a:xfrm>
        </p:grpSpPr>
        <p:sp>
          <p:nvSpPr>
            <p:cNvPr id="93" name="Rectangle 92"/>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p:cNvGrpSpPr/>
            <p:nvPr/>
          </p:nvGrpSpPr>
          <p:grpSpPr>
            <a:xfrm>
              <a:off x="444487" y="1515316"/>
              <a:ext cx="3471302" cy="403039"/>
              <a:chOff x="4000500" y="1895754"/>
              <a:chExt cx="1000125" cy="2664807"/>
            </a:xfrm>
          </p:grpSpPr>
          <p:sp>
            <p:nvSpPr>
              <p:cNvPr id="98" name="Rectangle: Rounded Corners 97"/>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创建灵活的工作流</a:t>
                </a:r>
              </a:p>
            </p:txBody>
          </p:sp>
        </p:grpSp>
        <p:sp>
          <p:nvSpPr>
            <p:cNvPr id="95" name="TextBox 94"/>
            <p:cNvSpPr txBox="1"/>
            <p:nvPr/>
          </p:nvSpPr>
          <p:spPr>
            <a:xfrm>
              <a:off x="486414" y="2600219"/>
              <a:ext cx="3387448" cy="738664"/>
            </a:xfrm>
            <a:prstGeom prst="rect">
              <a:avLst/>
            </a:prstGeom>
            <a:noFill/>
          </p:spPr>
          <p:txBody>
            <a:bodyPr wrap="square">
              <a:spAutoFit/>
            </a:bodyPr>
            <a:lstStyle/>
            <a:p>
              <a:pPr algn="ctr"/>
              <a:r>
                <a:rPr lang="en-US" sz="1400"/>
                <a:t>在现有广播和分发工作流中添加模块化功能，包括 VOD、直播和有线电视。</a:t>
              </a:r>
            </a:p>
          </p:txBody>
        </p:sp>
      </p:grpSp>
      <p:grpSp>
        <p:nvGrpSpPr>
          <p:cNvPr id="100" name="Group 99"/>
          <p:cNvGrpSpPr/>
          <p:nvPr/>
        </p:nvGrpSpPr>
        <p:grpSpPr>
          <a:xfrm>
            <a:off x="8180839" y="1712621"/>
            <a:ext cx="3679201" cy="2270904"/>
            <a:chOff x="340538" y="1413856"/>
            <a:chExt cx="3679201" cy="2270904"/>
          </a:xfrm>
        </p:grpSpPr>
        <p:sp>
          <p:nvSpPr>
            <p:cNvPr id="111" name="Rectangle 1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p:cNvGrpSpPr/>
            <p:nvPr/>
          </p:nvGrpSpPr>
          <p:grpSpPr>
            <a:xfrm>
              <a:off x="444487" y="1515316"/>
              <a:ext cx="3471302" cy="403039"/>
              <a:chOff x="4000500" y="1895754"/>
              <a:chExt cx="1000125" cy="2664807"/>
            </a:xfrm>
          </p:grpSpPr>
          <p:sp>
            <p:nvSpPr>
              <p:cNvPr id="117" name="Rectangle: Rounded Corners 11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提供见解和结果</a:t>
                </a:r>
              </a:p>
            </p:txBody>
          </p:sp>
        </p:grpSp>
        <p:sp>
          <p:nvSpPr>
            <p:cNvPr id="116" name="TextBox 115"/>
            <p:cNvSpPr txBox="1"/>
            <p:nvPr/>
          </p:nvSpPr>
          <p:spPr>
            <a:xfrm>
              <a:off x="486414" y="2600219"/>
              <a:ext cx="3387448" cy="738664"/>
            </a:xfrm>
            <a:prstGeom prst="rect">
              <a:avLst/>
            </a:prstGeom>
            <a:noFill/>
          </p:spPr>
          <p:txBody>
            <a:bodyPr wrap="square">
              <a:spAutoFit/>
            </a:bodyPr>
            <a:lstStyle/>
            <a:p>
              <a:pPr algn="ctr"/>
              <a:r>
                <a:rPr lang="en-US" sz="1400"/>
                <a:t>来自 Adobe Marketing Cloud 集成的见解使得媒体销售公司可以实时优化营销活动和广告投放。</a:t>
              </a:r>
            </a:p>
          </p:txBody>
        </p:sp>
      </p:grpSp>
      <p:grpSp>
        <p:nvGrpSpPr>
          <p:cNvPr id="125" name="Group 124"/>
          <p:cNvGrpSpPr/>
          <p:nvPr/>
        </p:nvGrpSpPr>
        <p:grpSpPr>
          <a:xfrm>
            <a:off x="340538" y="4213249"/>
            <a:ext cx="2604241" cy="403039"/>
            <a:chOff x="4000500" y="1895754"/>
            <a:chExt cx="1000125" cy="2664807"/>
          </a:xfrm>
        </p:grpSpPr>
        <p:sp>
          <p:nvSpPr>
            <p:cNvPr id="127" name="Rectangle: Rounded Corners 126"/>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8" name="Rectangle: Rounded Corners 12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2"/>
                </a:rPr>
                <a:t>Primetime 文档</a:t>
              </a:r>
            </a:p>
          </p:txBody>
        </p:sp>
      </p:grpSp>
      <p:grpSp>
        <p:nvGrpSpPr>
          <p:cNvPr id="131" name="Group 130"/>
          <p:cNvGrpSpPr/>
          <p:nvPr/>
        </p:nvGrpSpPr>
        <p:grpSpPr>
          <a:xfrm>
            <a:off x="3080604" y="4213249"/>
            <a:ext cx="2604241" cy="403039"/>
            <a:chOff x="4000500" y="1895754"/>
            <a:chExt cx="1000125" cy="2664807"/>
          </a:xfrm>
        </p:grpSpPr>
        <p:sp>
          <p:nvSpPr>
            <p:cNvPr id="132" name="Rectangle: Rounded Corners 13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rgbClr val="FFFFFF"/>
                </a:solidFill>
                <a:latin typeface="+mj-lt"/>
              </a:endParaRPr>
            </a:p>
          </p:txBody>
        </p:sp>
        <p:sp>
          <p:nvSpPr>
            <p:cNvPr id="133" name="Rectangle: Rounded Corners 13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en-US" sz="1400">
                  <a:solidFill>
                    <a:srgbClr val="FFFFFF"/>
                  </a:solidFill>
                  <a:latin typeface="+mj-lt"/>
                  <a:hlinkClick r:id="rId3"/>
                </a:rPr>
                <a:t>学习和支持</a:t>
              </a:r>
            </a:p>
          </p:txBody>
        </p:sp>
      </p:grpSp>
      <p:pic>
        <p:nvPicPr>
          <p:cNvPr id="6" name="Graphic 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376415"/>
            <a:ext cx="520694" cy="437685"/>
          </a:xfrm>
          <a:prstGeom prst="rect">
            <a:avLst/>
          </a:prstGeom>
        </p:spPr>
      </p:pic>
      <p:pic>
        <p:nvPicPr>
          <p:cNvPr id="8" name="Graphic 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400608"/>
            <a:ext cx="520694" cy="413492"/>
          </a:xfrm>
          <a:prstGeom prst="rect">
            <a:avLst/>
          </a:prstGeom>
        </p:spPr>
      </p:pic>
      <p:pic>
        <p:nvPicPr>
          <p:cNvPr id="12" name="Graphic 1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376415"/>
            <a:ext cx="468909" cy="4298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Adobe Marketo Engage：</a:t>
            </a:r>
            <a:r>
              <a:rPr lang="en-US">
                <a:solidFill>
                  <a:schemeClr val="tx1"/>
                </a:solidFill>
                <a:latin typeface="+mj-lt"/>
              </a:rPr>
              <a:t>通过 Marketo Engage 从根本上改变客户体验管理，让客户参与到每一步当中。</a:t>
            </a:r>
            <a:endParaRPr lang="en-US">
              <a:latin typeface="+mj-lt"/>
            </a:endParaRPr>
          </a:p>
        </p:txBody>
      </p:sp>
      <p:grpSp>
        <p:nvGrpSpPr>
          <p:cNvPr id="4" name="Group 3"/>
          <p:cNvGrpSpPr/>
          <p:nvPr/>
        </p:nvGrpSpPr>
        <p:grpSpPr>
          <a:xfrm>
            <a:off x="340538" y="1712621"/>
            <a:ext cx="3679201" cy="2270904"/>
            <a:chOff x="340538" y="1413856"/>
            <a:chExt cx="3679201" cy="2270904"/>
          </a:xfrm>
        </p:grpSpPr>
        <p:sp>
          <p:nvSpPr>
            <p:cNvPr id="11" name="Rectangle 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p:cNvGrpSpPr/>
            <p:nvPr/>
          </p:nvGrpSpPr>
          <p:grpSpPr>
            <a:xfrm>
              <a:off x="444487" y="1515316"/>
              <a:ext cx="3471302" cy="403039"/>
              <a:chOff x="4000500" y="1895754"/>
              <a:chExt cx="1000125" cy="2664807"/>
            </a:xfrm>
          </p:grpSpPr>
          <p:sp>
            <p:nvSpPr>
              <p:cNvPr id="24" name="Rectangle: Rounded Corners 23"/>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培养客户关系</a:t>
                </a:r>
              </a:p>
            </p:txBody>
          </p:sp>
        </p:grpSp>
        <p:sp>
          <p:nvSpPr>
            <p:cNvPr id="91" name="TextBox 90"/>
            <p:cNvSpPr txBox="1"/>
            <p:nvPr/>
          </p:nvSpPr>
          <p:spPr>
            <a:xfrm>
              <a:off x="486414" y="2600219"/>
              <a:ext cx="3387448" cy="954107"/>
            </a:xfrm>
            <a:prstGeom prst="rect">
              <a:avLst/>
            </a:prstGeom>
            <a:noFill/>
          </p:spPr>
          <p:txBody>
            <a:bodyPr wrap="square">
              <a:spAutoFit/>
            </a:bodyPr>
            <a:lstStyle/>
            <a:p>
              <a:pPr algn="ctr"/>
              <a:r>
                <a:rPr lang="en-US" sz="1400"/>
                <a:t>通过数据驱动的参与，保留和发展客户。改进客户体验。实现更好的信息载入和长期客户成功。</a:t>
              </a:r>
            </a:p>
          </p:txBody>
        </p:sp>
      </p:grpSp>
      <p:grpSp>
        <p:nvGrpSpPr>
          <p:cNvPr id="92" name="Group 91"/>
          <p:cNvGrpSpPr/>
          <p:nvPr/>
        </p:nvGrpSpPr>
        <p:grpSpPr>
          <a:xfrm>
            <a:off x="4260688" y="1712621"/>
            <a:ext cx="3679201" cy="2270904"/>
            <a:chOff x="340538" y="1413856"/>
            <a:chExt cx="3679201" cy="2270904"/>
          </a:xfrm>
        </p:grpSpPr>
        <p:sp>
          <p:nvSpPr>
            <p:cNvPr id="93" name="Rectangle 92"/>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p:cNvGrpSpPr/>
            <p:nvPr/>
          </p:nvGrpSpPr>
          <p:grpSpPr>
            <a:xfrm>
              <a:off x="444487" y="1515316"/>
              <a:ext cx="3471302" cy="403039"/>
              <a:chOff x="4000500" y="1895754"/>
              <a:chExt cx="1000125" cy="2664807"/>
            </a:xfrm>
          </p:grpSpPr>
          <p:sp>
            <p:nvSpPr>
              <p:cNvPr id="98" name="Rectangle: Rounded Corners 97"/>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扩展营销</a:t>
                </a:r>
              </a:p>
            </p:txBody>
          </p:sp>
        </p:grpSp>
        <p:sp>
          <p:nvSpPr>
            <p:cNvPr id="95" name="TextBox 94"/>
            <p:cNvSpPr txBox="1"/>
            <p:nvPr/>
          </p:nvSpPr>
          <p:spPr>
            <a:xfrm>
              <a:off x="486414" y="2600219"/>
              <a:ext cx="3387448" cy="738664"/>
            </a:xfrm>
            <a:prstGeom prst="rect">
              <a:avLst/>
            </a:prstGeom>
            <a:noFill/>
          </p:spPr>
          <p:txBody>
            <a:bodyPr wrap="square">
              <a:spAutoFit/>
            </a:bodyPr>
            <a:lstStyle/>
            <a:p>
              <a:pPr algn="ctr"/>
              <a:r>
                <a:rPr lang="en-US" sz="1400"/>
                <a:t>像专业人士那样提升规模和效率。利用技术来提高覆盖面、质量和 ROI。</a:t>
              </a:r>
            </a:p>
          </p:txBody>
        </p:sp>
      </p:grpSp>
      <p:grpSp>
        <p:nvGrpSpPr>
          <p:cNvPr id="100" name="Group 99"/>
          <p:cNvGrpSpPr/>
          <p:nvPr/>
        </p:nvGrpSpPr>
        <p:grpSpPr>
          <a:xfrm>
            <a:off x="8180839" y="1712621"/>
            <a:ext cx="3679201" cy="2270904"/>
            <a:chOff x="340538" y="1413856"/>
            <a:chExt cx="3679201" cy="2270904"/>
          </a:xfrm>
        </p:grpSpPr>
        <p:sp>
          <p:nvSpPr>
            <p:cNvPr id="111" name="Rectangle 1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p:cNvGrpSpPr/>
            <p:nvPr/>
          </p:nvGrpSpPr>
          <p:grpSpPr>
            <a:xfrm>
              <a:off x="444487" y="1515316"/>
              <a:ext cx="3471302" cy="403039"/>
              <a:chOff x="4000500" y="1895754"/>
              <a:chExt cx="1000125" cy="2664807"/>
            </a:xfrm>
          </p:grpSpPr>
          <p:sp>
            <p:nvSpPr>
              <p:cNvPr id="117" name="Rectangle: Rounded Corners 11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基于主客户的营销</a:t>
                </a:r>
              </a:p>
            </p:txBody>
          </p:sp>
        </p:grpSp>
        <p:sp>
          <p:nvSpPr>
            <p:cNvPr id="116" name="TextBox 115"/>
            <p:cNvSpPr txBox="1"/>
            <p:nvPr/>
          </p:nvSpPr>
          <p:spPr>
            <a:xfrm>
              <a:off x="486414" y="2600219"/>
              <a:ext cx="3387448" cy="954107"/>
            </a:xfrm>
            <a:prstGeom prst="rect">
              <a:avLst/>
            </a:prstGeom>
            <a:noFill/>
          </p:spPr>
          <p:txBody>
            <a:bodyPr wrap="square">
              <a:spAutoFit/>
            </a:bodyPr>
            <a:lstStyle/>
            <a:p>
              <a:pPr algn="ctr"/>
              <a:r>
                <a:rPr lang="en-US" sz="1400"/>
                <a:t>获取、保留和发展您的高价值客户。快速构建目标客户列表。全面地衡量和优化 ABM。获得无缝的跨渠道体验。</a:t>
              </a:r>
            </a:p>
          </p:txBody>
        </p:sp>
      </p:grpSp>
      <p:grpSp>
        <p:nvGrpSpPr>
          <p:cNvPr id="125" name="Group 124"/>
          <p:cNvGrpSpPr/>
          <p:nvPr/>
        </p:nvGrpSpPr>
        <p:grpSpPr>
          <a:xfrm>
            <a:off x="340538" y="4365649"/>
            <a:ext cx="2604241" cy="403039"/>
            <a:chOff x="4000500" y="1895754"/>
            <a:chExt cx="1000125" cy="2664807"/>
          </a:xfrm>
        </p:grpSpPr>
        <p:sp>
          <p:nvSpPr>
            <p:cNvPr id="127" name="Rectangle: Rounded Corners 126"/>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8" name="Rectangle: Rounded Corners 12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rPr>
                <a:t>Marketo 社区</a:t>
              </a:r>
              <a:endParaRPr lang="en-US" sz="1400" kern="1400">
                <a:ln>
                  <a:noFill/>
                </a:ln>
                <a:solidFill>
                  <a:schemeClr val="bg1"/>
                </a:solidFill>
                <a:effectLst/>
                <a:latin typeface="+mj-lt"/>
              </a:endParaRPr>
            </a:p>
          </p:txBody>
        </p:sp>
      </p:grpSp>
      <p:grpSp>
        <p:nvGrpSpPr>
          <p:cNvPr id="131" name="Group 130"/>
          <p:cNvGrpSpPr/>
          <p:nvPr/>
        </p:nvGrpSpPr>
        <p:grpSpPr>
          <a:xfrm>
            <a:off x="6327708" y="4365649"/>
            <a:ext cx="2604241" cy="403039"/>
            <a:chOff x="4000500" y="1895754"/>
            <a:chExt cx="1000125" cy="2664807"/>
          </a:xfrm>
        </p:grpSpPr>
        <p:sp>
          <p:nvSpPr>
            <p:cNvPr id="132" name="Rectangle: Rounded Corners 13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3" name="Rectangle: Rounded Corners 13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rPr>
                <a:t>Marketo 文档</a:t>
              </a:r>
              <a:endParaRPr lang="en-US" sz="1050" kern="1400">
                <a:ln>
                  <a:noFill/>
                </a:ln>
                <a:solidFill>
                  <a:schemeClr val="bg1"/>
                </a:solidFill>
                <a:effectLst/>
                <a:latin typeface="+mj-lt"/>
              </a:endParaRPr>
            </a:p>
          </p:txBody>
        </p:sp>
      </p:grpSp>
      <p:pic>
        <p:nvPicPr>
          <p:cNvPr id="12" name="Graphic 11" descr="营销轮廓图"/>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9798021" y="2376415"/>
            <a:ext cx="429833" cy="429833"/>
          </a:xfrm>
          <a:prstGeom prst="rect">
            <a:avLst/>
          </a:prstGeom>
        </p:spPr>
      </p:pic>
      <p:grpSp>
        <p:nvGrpSpPr>
          <p:cNvPr id="32" name="Group 31"/>
          <p:cNvGrpSpPr/>
          <p:nvPr/>
        </p:nvGrpSpPr>
        <p:grpSpPr>
          <a:xfrm>
            <a:off x="3355173" y="4365649"/>
            <a:ext cx="2604241" cy="403039"/>
            <a:chOff x="4000500" y="1895754"/>
            <a:chExt cx="1000125" cy="2664807"/>
          </a:xfrm>
        </p:grpSpPr>
        <p:sp>
          <p:nvSpPr>
            <p:cNvPr id="33" name="Rectangle: Rounded Corners 32"/>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34" name="Rectangle: Rounded Corners 33"/>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rPr>
                <a:t>支持门户</a:t>
              </a:r>
              <a:endParaRPr lang="en-US" sz="1400" kern="1400">
                <a:ln>
                  <a:noFill/>
                </a:ln>
                <a:solidFill>
                  <a:schemeClr val="bg1"/>
                </a:solidFill>
                <a:effectLst/>
                <a:latin typeface="+mj-lt"/>
              </a:endParaRPr>
            </a:p>
          </p:txBody>
        </p:sp>
      </p:grpSp>
      <p:grpSp>
        <p:nvGrpSpPr>
          <p:cNvPr id="35" name="Group 34"/>
          <p:cNvGrpSpPr/>
          <p:nvPr/>
        </p:nvGrpSpPr>
        <p:grpSpPr>
          <a:xfrm>
            <a:off x="340537" y="5070499"/>
            <a:ext cx="2604241" cy="403039"/>
            <a:chOff x="4000500" y="1895754"/>
            <a:chExt cx="1000125" cy="2664807"/>
          </a:xfrm>
        </p:grpSpPr>
        <p:sp>
          <p:nvSpPr>
            <p:cNvPr id="36" name="Rectangle: Rounded Corners 35"/>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37" name="Rectangle: Rounded Corners 36"/>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7"/>
                </a:rPr>
                <a:t>知识库</a:t>
              </a:r>
              <a:endParaRPr lang="en-US" sz="1050" kern="1400">
                <a:ln>
                  <a:noFill/>
                </a:ln>
                <a:solidFill>
                  <a:schemeClr val="bg1"/>
                </a:solidFill>
                <a:effectLst/>
                <a:latin typeface="+mj-lt"/>
              </a:endParaRPr>
            </a:p>
          </p:txBody>
        </p:sp>
      </p:grpSp>
      <p:pic>
        <p:nvPicPr>
          <p:cNvPr id="41" name="Graphic 4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客户审查轮廓图"/>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p:cNvGrpSpPr/>
          <p:nvPr/>
        </p:nvGrpSpPr>
        <p:grpSpPr>
          <a:xfrm>
            <a:off x="3356788" y="5070499"/>
            <a:ext cx="2604241" cy="403039"/>
            <a:chOff x="4000500" y="1895754"/>
            <a:chExt cx="1000125" cy="2664807"/>
          </a:xfrm>
        </p:grpSpPr>
        <p:sp>
          <p:nvSpPr>
            <p:cNvPr id="39" name="Rectangle: Rounded Corners 38"/>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0" name="Rectangle: Rounded Corners 39"/>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chemeClr val="bg1"/>
                  </a:solidFill>
                  <a:latin typeface="+mj-lt"/>
                  <a:hlinkClick r:id="rId12"/>
                </a:rPr>
                <a:t>Marketo Exchange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Adobe Commerce：</a:t>
            </a:r>
            <a:r>
              <a:rPr lang="en-US">
                <a:solidFill>
                  <a:schemeClr val="tx1"/>
                </a:solidFill>
                <a:latin typeface="+mj-lt"/>
              </a:rPr>
              <a:t>与您一起成长的端到端商用工具，满足任何规模、任何位置的要求。</a:t>
            </a:r>
            <a:endParaRPr lang="en-US">
              <a:latin typeface="+mj-lt"/>
            </a:endParaRPr>
          </a:p>
        </p:txBody>
      </p:sp>
      <p:grpSp>
        <p:nvGrpSpPr>
          <p:cNvPr id="4" name="Group 3"/>
          <p:cNvGrpSpPr/>
          <p:nvPr/>
        </p:nvGrpSpPr>
        <p:grpSpPr>
          <a:xfrm>
            <a:off x="340538" y="1712621"/>
            <a:ext cx="3679201" cy="2305580"/>
            <a:chOff x="340538" y="1413856"/>
            <a:chExt cx="3679201" cy="2305580"/>
          </a:xfrm>
        </p:grpSpPr>
        <p:sp>
          <p:nvSpPr>
            <p:cNvPr id="11" name="Rectangle 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p:cNvGrpSpPr/>
            <p:nvPr/>
          </p:nvGrpSpPr>
          <p:grpSpPr>
            <a:xfrm>
              <a:off x="444487" y="1515316"/>
              <a:ext cx="3471302" cy="403039"/>
              <a:chOff x="4000500" y="1895754"/>
              <a:chExt cx="1000125" cy="2664807"/>
            </a:xfrm>
          </p:grpSpPr>
          <p:sp>
            <p:nvSpPr>
              <p:cNvPr id="24" name="Rectangle: Rounded Corners 23"/>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一个平台满足您的所有需求</a:t>
                </a:r>
              </a:p>
            </p:txBody>
          </p:sp>
        </p:grpSp>
        <p:sp>
          <p:nvSpPr>
            <p:cNvPr id="91" name="TextBox 90"/>
            <p:cNvSpPr txBox="1"/>
            <p:nvPr/>
          </p:nvSpPr>
          <p:spPr>
            <a:xfrm>
              <a:off x="486414" y="2549885"/>
              <a:ext cx="3387448" cy="1169551"/>
            </a:xfrm>
            <a:prstGeom prst="rect">
              <a:avLst/>
            </a:prstGeom>
            <a:noFill/>
          </p:spPr>
          <p:txBody>
            <a:bodyPr wrap="square">
              <a:spAutoFit/>
            </a:bodyPr>
            <a:lstStyle/>
            <a:p>
              <a:pPr algn="ctr"/>
              <a:r>
                <a:rPr lang="en-US" sz="1400"/>
                <a:t>无论您是准备好直接面对消费者 (D2C) 的 B2B 还是 B2C，利用 Adobe Commerce，您可以从一个平台轻松地管理多个销售渠道和品牌，并扩展到新的国家/地区。</a:t>
              </a:r>
            </a:p>
          </p:txBody>
        </p:sp>
      </p:grpSp>
      <p:grpSp>
        <p:nvGrpSpPr>
          <p:cNvPr id="92" name="Group 91"/>
          <p:cNvGrpSpPr/>
          <p:nvPr/>
        </p:nvGrpSpPr>
        <p:grpSpPr>
          <a:xfrm>
            <a:off x="4260688" y="1712621"/>
            <a:ext cx="3679201" cy="2270904"/>
            <a:chOff x="340538" y="1413856"/>
            <a:chExt cx="3679201" cy="2270904"/>
          </a:xfrm>
        </p:grpSpPr>
        <p:sp>
          <p:nvSpPr>
            <p:cNvPr id="93" name="Rectangle 92"/>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p:cNvGrpSpPr/>
            <p:nvPr/>
          </p:nvGrpSpPr>
          <p:grpSpPr>
            <a:xfrm>
              <a:off x="444487" y="1515316"/>
              <a:ext cx="3471302" cy="403039"/>
              <a:chOff x="4000500" y="1895754"/>
              <a:chExt cx="1000125" cy="2664807"/>
            </a:xfrm>
          </p:grpSpPr>
          <p:sp>
            <p:nvSpPr>
              <p:cNvPr id="98" name="Rectangle: Rounded Corners 97"/>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来自行业领先 AI 的情报</a:t>
                </a:r>
              </a:p>
            </p:txBody>
          </p:sp>
        </p:grpSp>
        <p:sp>
          <p:nvSpPr>
            <p:cNvPr id="95" name="TextBox 94"/>
            <p:cNvSpPr txBox="1"/>
            <p:nvPr/>
          </p:nvSpPr>
          <p:spPr>
            <a:xfrm>
              <a:off x="486414" y="2600219"/>
              <a:ext cx="3387448" cy="738664"/>
            </a:xfrm>
            <a:prstGeom prst="rect">
              <a:avLst/>
            </a:prstGeom>
            <a:noFill/>
          </p:spPr>
          <p:txBody>
            <a:bodyPr wrap="square">
              <a:spAutoFit/>
            </a:bodyPr>
            <a:lstStyle/>
            <a:p>
              <a:pPr algn="ctr"/>
              <a:r>
                <a:rPr lang="en-US" sz="1400"/>
                <a:t>由 Adobe Sensei AI 支持的商业情报，提供可操作的数据分析和自动化的后端工作流</a:t>
              </a:r>
            </a:p>
          </p:txBody>
        </p:sp>
      </p:grpSp>
      <p:grpSp>
        <p:nvGrpSpPr>
          <p:cNvPr id="100" name="Group 99"/>
          <p:cNvGrpSpPr/>
          <p:nvPr/>
        </p:nvGrpSpPr>
        <p:grpSpPr>
          <a:xfrm>
            <a:off x="8180839" y="1712621"/>
            <a:ext cx="3679201" cy="2270904"/>
            <a:chOff x="340538" y="1413856"/>
            <a:chExt cx="3679201" cy="2270904"/>
          </a:xfrm>
        </p:grpSpPr>
        <p:sp>
          <p:nvSpPr>
            <p:cNvPr id="111" name="Rectangle 1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p:cNvGrpSpPr/>
            <p:nvPr/>
          </p:nvGrpSpPr>
          <p:grpSpPr>
            <a:xfrm>
              <a:off x="444487" y="1515316"/>
              <a:ext cx="3471302" cy="403039"/>
              <a:chOff x="4000500" y="1895754"/>
              <a:chExt cx="1000125" cy="2664807"/>
            </a:xfrm>
          </p:grpSpPr>
          <p:sp>
            <p:nvSpPr>
              <p:cNvPr id="117" name="Rectangle: Rounded Corners 11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可以扩展以融入技术</a:t>
                </a:r>
              </a:p>
            </p:txBody>
          </p:sp>
        </p:grpSp>
        <p:sp>
          <p:nvSpPr>
            <p:cNvPr id="116" name="TextBox 115"/>
            <p:cNvSpPr txBox="1"/>
            <p:nvPr/>
          </p:nvSpPr>
          <p:spPr>
            <a:xfrm>
              <a:off x="486414" y="2600219"/>
              <a:ext cx="3387448" cy="954107"/>
            </a:xfrm>
            <a:prstGeom prst="rect">
              <a:avLst/>
            </a:prstGeom>
            <a:noFill/>
          </p:spPr>
          <p:txBody>
            <a:bodyPr wrap="square">
              <a:spAutoFit/>
            </a:bodyPr>
            <a:lstStyle/>
            <a:p>
              <a:pPr algn="ctr"/>
              <a:r>
                <a:rPr lang="en-US" sz="1400"/>
                <a:t>Adobe Commerce 具有完全的伸缩和扩展能力，采用模块化核心和无头功能，允许您快速融入新技术</a:t>
              </a:r>
            </a:p>
          </p:txBody>
        </p:sp>
      </p:grpSp>
      <p:grpSp>
        <p:nvGrpSpPr>
          <p:cNvPr id="125" name="Group 124"/>
          <p:cNvGrpSpPr/>
          <p:nvPr/>
        </p:nvGrpSpPr>
        <p:grpSpPr>
          <a:xfrm>
            <a:off x="340538" y="4365649"/>
            <a:ext cx="2604241" cy="403039"/>
            <a:chOff x="4000500" y="1895754"/>
            <a:chExt cx="1000125" cy="2664807"/>
          </a:xfrm>
        </p:grpSpPr>
        <p:sp>
          <p:nvSpPr>
            <p:cNvPr id="127" name="Rectangle: Rounded Corners 126"/>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8" name="Rectangle: Rounded Corners 12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rPr>
                <a:t>实施指南</a:t>
              </a:r>
              <a:endParaRPr lang="en-US" sz="1050" kern="1400">
                <a:ln>
                  <a:noFill/>
                </a:ln>
                <a:solidFill>
                  <a:schemeClr val="bg1"/>
                </a:solidFill>
                <a:effectLst/>
                <a:latin typeface="+mj-lt"/>
              </a:endParaRPr>
            </a:p>
          </p:txBody>
        </p:sp>
      </p:grpSp>
      <p:grpSp>
        <p:nvGrpSpPr>
          <p:cNvPr id="131" name="Group 130"/>
          <p:cNvGrpSpPr/>
          <p:nvPr/>
        </p:nvGrpSpPr>
        <p:grpSpPr>
          <a:xfrm>
            <a:off x="6327708" y="4365649"/>
            <a:ext cx="2604241" cy="403039"/>
            <a:chOff x="4000500" y="1895754"/>
            <a:chExt cx="1000125" cy="2664807"/>
          </a:xfrm>
        </p:grpSpPr>
        <p:sp>
          <p:nvSpPr>
            <p:cNvPr id="132" name="Rectangle: Rounded Corners 13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3" name="Rectangle: Rounded Corners 13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solidFill>
                    <a:schemeClr val="bg1"/>
                  </a:solidFill>
                  <a:latin typeface="+mj-lt"/>
                  <a:hlinkClick r:id="rId3"/>
                </a:rPr>
                <a:t>知识库</a:t>
              </a:r>
              <a:endParaRPr lang="en-US" sz="1050" kern="1400">
                <a:ln>
                  <a:noFill/>
                </a:ln>
                <a:solidFill>
                  <a:schemeClr val="bg1"/>
                </a:solidFill>
                <a:effectLst/>
                <a:latin typeface="+mj-lt"/>
              </a:endParaRPr>
            </a:p>
          </p:txBody>
        </p:sp>
      </p:grpSp>
      <p:pic>
        <p:nvPicPr>
          <p:cNvPr id="12" name="Graphic 11" descr="网络轮廓图"/>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9798021" y="2376415"/>
            <a:ext cx="429833" cy="429833"/>
          </a:xfrm>
          <a:prstGeom prst="rect">
            <a:avLst/>
          </a:prstGeom>
        </p:spPr>
      </p:pic>
      <p:grpSp>
        <p:nvGrpSpPr>
          <p:cNvPr id="32" name="Group 31"/>
          <p:cNvGrpSpPr/>
          <p:nvPr/>
        </p:nvGrpSpPr>
        <p:grpSpPr>
          <a:xfrm>
            <a:off x="3355173" y="4365649"/>
            <a:ext cx="2604241" cy="403039"/>
            <a:chOff x="4000500" y="1895754"/>
            <a:chExt cx="1000125" cy="2664807"/>
          </a:xfrm>
        </p:grpSpPr>
        <p:sp>
          <p:nvSpPr>
            <p:cNvPr id="33" name="Rectangle: Rounded Corners 32"/>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34" name="Rectangle: Rounded Corners 33"/>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rPr>
                <a:t>Commerce 社区</a:t>
              </a:r>
              <a:endParaRPr lang="en-US" sz="1050" kern="1400">
                <a:ln>
                  <a:noFill/>
                </a:ln>
                <a:solidFill>
                  <a:schemeClr val="bg1"/>
                </a:solidFill>
                <a:effectLst/>
                <a:latin typeface="+mj-lt"/>
              </a:endParaRPr>
            </a:p>
          </p:txBody>
        </p:sp>
      </p:grpSp>
      <p:grpSp>
        <p:nvGrpSpPr>
          <p:cNvPr id="35" name="Group 34"/>
          <p:cNvGrpSpPr/>
          <p:nvPr/>
        </p:nvGrpSpPr>
        <p:grpSpPr>
          <a:xfrm>
            <a:off x="340537" y="5070499"/>
            <a:ext cx="2604241" cy="403039"/>
            <a:chOff x="4000500" y="1895754"/>
            <a:chExt cx="1000125" cy="2664807"/>
          </a:xfrm>
        </p:grpSpPr>
        <p:sp>
          <p:nvSpPr>
            <p:cNvPr id="36" name="Rectangle: Rounded Corners 35"/>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37" name="Rectangle: Rounded Corners 36"/>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7"/>
                </a:rPr>
                <a:t>Commerce Exchange</a:t>
              </a:r>
              <a:endParaRPr lang="en-US" sz="1050" kern="1400">
                <a:ln>
                  <a:noFill/>
                </a:ln>
                <a:solidFill>
                  <a:schemeClr val="bg1"/>
                </a:solidFill>
                <a:effectLst/>
                <a:latin typeface="+mj-lt"/>
              </a:endParaRPr>
            </a:p>
          </p:txBody>
        </p:sp>
      </p:grpSp>
      <p:grpSp>
        <p:nvGrpSpPr>
          <p:cNvPr id="38" name="Group 37"/>
          <p:cNvGrpSpPr/>
          <p:nvPr/>
        </p:nvGrpSpPr>
        <p:grpSpPr>
          <a:xfrm>
            <a:off x="3355172" y="5070499"/>
            <a:ext cx="2604241" cy="403039"/>
            <a:chOff x="4000500" y="1895754"/>
            <a:chExt cx="1000125" cy="2664807"/>
          </a:xfrm>
        </p:grpSpPr>
        <p:sp>
          <p:nvSpPr>
            <p:cNvPr id="39" name="Rectangle: Rounded Corners 38"/>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0" name="Rectangle: Rounded Corners 39"/>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8"/>
                </a:rPr>
                <a:t>Commerce 文档</a:t>
              </a:r>
              <a:endParaRPr lang="en-US" sz="1050" kern="1400">
                <a:ln>
                  <a:noFill/>
                </a:ln>
                <a:solidFill>
                  <a:schemeClr val="bg1"/>
                </a:solidFill>
                <a:effectLst/>
                <a:latin typeface="+mj-lt"/>
              </a:endParaRPr>
            </a:p>
          </p:txBody>
        </p:sp>
      </p:grpSp>
      <p:pic>
        <p:nvPicPr>
          <p:cNvPr id="41" name="Graphic 40" descr="云计算轮廓图"/>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5852444" y="2384327"/>
            <a:ext cx="429833" cy="429833"/>
          </a:xfrm>
          <a:prstGeom prst="rect">
            <a:avLst/>
          </a:prstGeom>
        </p:spPr>
      </p:pic>
      <p:pic>
        <p:nvPicPr>
          <p:cNvPr id="9" name="Graphic 8" descr="Internet 轮廓图"/>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1944608" y="2364788"/>
            <a:ext cx="468910" cy="468910"/>
          </a:xfrm>
          <a:prstGeom prst="rect">
            <a:avLst/>
          </a:prstGeom>
        </p:spPr>
      </p:pic>
      <p:grpSp>
        <p:nvGrpSpPr>
          <p:cNvPr id="42" name="Group 41"/>
          <p:cNvGrpSpPr/>
          <p:nvPr/>
        </p:nvGrpSpPr>
        <p:grpSpPr>
          <a:xfrm>
            <a:off x="6327707" y="5070498"/>
            <a:ext cx="2604241" cy="403039"/>
            <a:chOff x="4000500" y="1895754"/>
            <a:chExt cx="1000125" cy="2664807"/>
          </a:xfrm>
        </p:grpSpPr>
        <p:sp>
          <p:nvSpPr>
            <p:cNvPr id="43" name="Rectangle: Rounded Corners 42"/>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4" name="Rectangle: Rounded Corners 43"/>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en-US" sz="1400" u="sng" kern="1400">
                  <a:ln>
                    <a:noFill/>
                  </a:ln>
                  <a:solidFill>
                    <a:schemeClr val="bg1"/>
                  </a:solidFill>
                  <a:effectLst/>
                  <a:latin typeface="+mj-lt"/>
                  <a:hlinkClick r:id="rId13"/>
                </a:rPr>
                <a:t>创建支持案例</a:t>
              </a:r>
              <a:endParaRPr lang="en-US" sz="1050" kern="1400">
                <a:ln>
                  <a:noFill/>
                </a:ln>
                <a:solidFill>
                  <a:schemeClr val="bg1"/>
                </a:solidFill>
                <a:effectLst/>
                <a:latin typeface="+mj-l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5" y="269561"/>
            <a:ext cx="11512930" cy="646189"/>
          </a:xfrm>
        </p:spPr>
        <p:txBody>
          <a:bodyPr/>
          <a:lstStyle/>
          <a:p>
            <a:r>
              <a:rPr lang="en-US">
                <a:latin typeface="+mj-lt"/>
              </a:rPr>
              <a:t>Adobe Workfront：</a:t>
            </a:r>
            <a:r>
              <a:rPr lang="en-US">
                <a:solidFill>
                  <a:schemeClr val="tx1"/>
                </a:solidFill>
                <a:latin typeface="+mj-lt"/>
              </a:rPr>
              <a:t>从任意位置连接、协作和执行复杂的工作流。</a:t>
            </a:r>
            <a:endParaRPr lang="en-US">
              <a:latin typeface="+mj-lt"/>
            </a:endParaRPr>
          </a:p>
        </p:txBody>
      </p:sp>
      <p:grpSp>
        <p:nvGrpSpPr>
          <p:cNvPr id="4" name="Group 3"/>
          <p:cNvGrpSpPr/>
          <p:nvPr/>
        </p:nvGrpSpPr>
        <p:grpSpPr>
          <a:xfrm>
            <a:off x="340538" y="1712621"/>
            <a:ext cx="3679201" cy="2305580"/>
            <a:chOff x="340538" y="1413856"/>
            <a:chExt cx="3679201" cy="2305580"/>
          </a:xfrm>
        </p:grpSpPr>
        <p:sp>
          <p:nvSpPr>
            <p:cNvPr id="11" name="Rectangle 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p:cNvGrpSpPr/>
            <p:nvPr/>
          </p:nvGrpSpPr>
          <p:grpSpPr>
            <a:xfrm>
              <a:off x="444487" y="1515316"/>
              <a:ext cx="3471302" cy="403039"/>
              <a:chOff x="4000500" y="1895754"/>
              <a:chExt cx="1000125" cy="2664807"/>
            </a:xfrm>
          </p:grpSpPr>
          <p:sp>
            <p:nvSpPr>
              <p:cNvPr id="24" name="Rectangle: Rounded Corners 23"/>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Adobe Workfront 的实际应用</a:t>
                </a:r>
              </a:p>
            </p:txBody>
          </p:sp>
        </p:grpSp>
        <p:sp>
          <p:nvSpPr>
            <p:cNvPr id="91" name="TextBox 90"/>
            <p:cNvSpPr txBox="1"/>
            <p:nvPr/>
          </p:nvSpPr>
          <p:spPr>
            <a:xfrm>
              <a:off x="486414" y="2549885"/>
              <a:ext cx="3387448" cy="1169551"/>
            </a:xfrm>
            <a:prstGeom prst="rect">
              <a:avLst/>
            </a:prstGeom>
            <a:noFill/>
          </p:spPr>
          <p:txBody>
            <a:bodyPr wrap="square">
              <a:spAutoFit/>
            </a:bodyPr>
            <a:lstStyle/>
            <a:p>
              <a:pPr algn="ctr"/>
              <a:r>
                <a:rPr lang="en-US" sz="1400"/>
                <a:t>规划、确定优先级和迭代工作。</a:t>
              </a:r>
            </a:p>
            <a:p>
              <a:pPr algn="ctr"/>
              <a:r>
                <a:rPr lang="en-US" sz="1400"/>
                <a:t>更快地连接、协作和完成工作。</a:t>
              </a:r>
            </a:p>
            <a:p>
              <a:pPr algn="ctr"/>
              <a:r>
                <a:rPr lang="en-US" sz="1400"/>
                <a:t>简化和优化流程。衡量并报告进度。</a:t>
              </a:r>
            </a:p>
            <a:p>
              <a:pPr algn="ctr"/>
              <a:r>
                <a:rPr lang="en-US" sz="1400"/>
                <a:t>让工作与战略保持一致。</a:t>
              </a:r>
            </a:p>
          </p:txBody>
        </p:sp>
      </p:grpSp>
      <p:grpSp>
        <p:nvGrpSpPr>
          <p:cNvPr id="92" name="Group 91"/>
          <p:cNvGrpSpPr/>
          <p:nvPr/>
        </p:nvGrpSpPr>
        <p:grpSpPr>
          <a:xfrm>
            <a:off x="4260688" y="1712621"/>
            <a:ext cx="3679201" cy="2305580"/>
            <a:chOff x="340538" y="1413856"/>
            <a:chExt cx="3679201" cy="2305580"/>
          </a:xfrm>
        </p:grpSpPr>
        <p:sp>
          <p:nvSpPr>
            <p:cNvPr id="93" name="Rectangle 92"/>
            <p:cNvSpPr/>
            <p:nvPr/>
          </p:nvSpPr>
          <p:spPr>
            <a:xfrm>
              <a:off x="340538" y="1413856"/>
              <a:ext cx="3679201" cy="230558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p:cNvGrpSpPr/>
            <p:nvPr/>
          </p:nvGrpSpPr>
          <p:grpSpPr>
            <a:xfrm>
              <a:off x="444487" y="1515316"/>
              <a:ext cx="3471302" cy="403039"/>
              <a:chOff x="4000500" y="1895754"/>
              <a:chExt cx="1000125" cy="2664807"/>
            </a:xfrm>
          </p:grpSpPr>
          <p:sp>
            <p:nvSpPr>
              <p:cNvPr id="98" name="Rectangle: Rounded Corners 97"/>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Workfront 功能</a:t>
                </a:r>
              </a:p>
            </p:txBody>
          </p:sp>
        </p:grpSp>
        <p:sp>
          <p:nvSpPr>
            <p:cNvPr id="95" name="TextBox 94"/>
            <p:cNvSpPr txBox="1"/>
            <p:nvPr/>
          </p:nvSpPr>
          <p:spPr>
            <a:xfrm>
              <a:off x="486414" y="2600219"/>
              <a:ext cx="3387448" cy="954107"/>
            </a:xfrm>
            <a:prstGeom prst="rect">
              <a:avLst/>
            </a:prstGeom>
            <a:noFill/>
          </p:spPr>
          <p:txBody>
            <a:bodyPr wrap="square">
              <a:spAutoFit/>
            </a:bodyPr>
            <a:lstStyle/>
            <a:p>
              <a:pPr algn="ctr"/>
              <a:r>
                <a:rPr lang="en-US" sz="1400"/>
                <a:t>使用企业工作管理工具 Workfront 可以帮助您的公司和部门规划、预测、协作、演进并交付其最好的工作。</a:t>
              </a:r>
            </a:p>
          </p:txBody>
        </p:sp>
      </p:grpSp>
      <p:grpSp>
        <p:nvGrpSpPr>
          <p:cNvPr id="100" name="Group 99"/>
          <p:cNvGrpSpPr/>
          <p:nvPr/>
        </p:nvGrpSpPr>
        <p:grpSpPr>
          <a:xfrm>
            <a:off x="8180839" y="1712621"/>
            <a:ext cx="3679201" cy="2373604"/>
            <a:chOff x="340538" y="1413856"/>
            <a:chExt cx="3679201" cy="2313969"/>
          </a:xfrm>
        </p:grpSpPr>
        <p:sp>
          <p:nvSpPr>
            <p:cNvPr id="111" name="Rectangle 110"/>
            <p:cNvSpPr/>
            <p:nvPr/>
          </p:nvSpPr>
          <p:spPr>
            <a:xfrm>
              <a:off x="340538" y="1413856"/>
              <a:ext cx="3679201" cy="229214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p:cNvGrpSpPr/>
            <p:nvPr/>
          </p:nvGrpSpPr>
          <p:grpSpPr>
            <a:xfrm>
              <a:off x="444487" y="1515316"/>
              <a:ext cx="3471302" cy="403039"/>
              <a:chOff x="4000500" y="1895754"/>
              <a:chExt cx="1000125" cy="2664807"/>
            </a:xfrm>
          </p:grpSpPr>
          <p:sp>
            <p:nvSpPr>
              <p:cNvPr id="117" name="Rectangle: Rounded Corners 11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企业管理</a:t>
                </a:r>
              </a:p>
            </p:txBody>
          </p:sp>
        </p:grpSp>
        <p:sp>
          <p:nvSpPr>
            <p:cNvPr id="116" name="TextBox 115"/>
            <p:cNvSpPr txBox="1"/>
            <p:nvPr/>
          </p:nvSpPr>
          <p:spPr>
            <a:xfrm>
              <a:off x="486414" y="2558274"/>
              <a:ext cx="3387448" cy="1169551"/>
            </a:xfrm>
            <a:prstGeom prst="rect">
              <a:avLst/>
            </a:prstGeom>
            <a:noFill/>
          </p:spPr>
          <p:txBody>
            <a:bodyPr wrap="square">
              <a:spAutoFit/>
            </a:bodyPr>
            <a:lstStyle/>
            <a:p>
              <a:pPr algn="ctr"/>
              <a:r>
                <a:rPr lang="en-US" sz="1400"/>
                <a:t>Workfront 向使用 Adobe 产品的营销和创意团队提供企业平台，用于现代化的工作管理，提升企业中的整体工作效率。</a:t>
              </a:r>
            </a:p>
          </p:txBody>
        </p:sp>
      </p:grpSp>
      <p:grpSp>
        <p:nvGrpSpPr>
          <p:cNvPr id="125" name="Group 124"/>
          <p:cNvGrpSpPr/>
          <p:nvPr/>
        </p:nvGrpSpPr>
        <p:grpSpPr>
          <a:xfrm>
            <a:off x="340538" y="4365649"/>
            <a:ext cx="2604241" cy="403039"/>
            <a:chOff x="4000500" y="1895754"/>
            <a:chExt cx="1000125" cy="2664807"/>
          </a:xfrm>
        </p:grpSpPr>
        <p:sp>
          <p:nvSpPr>
            <p:cNvPr id="127" name="Rectangle: Rounded Corners 126"/>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8" name="Rectangle: Rounded Corners 12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2"/>
                </a:rPr>
                <a:t>实施指南</a:t>
              </a:r>
              <a:endParaRPr lang="en-US" sz="1050" kern="1400">
                <a:ln>
                  <a:noFill/>
                </a:ln>
                <a:solidFill>
                  <a:schemeClr val="bg1"/>
                </a:solidFill>
                <a:effectLst/>
                <a:latin typeface="+mj-lt"/>
              </a:endParaRPr>
            </a:p>
          </p:txBody>
        </p:sp>
      </p:grpSp>
      <p:grpSp>
        <p:nvGrpSpPr>
          <p:cNvPr id="131" name="Group 130"/>
          <p:cNvGrpSpPr/>
          <p:nvPr/>
        </p:nvGrpSpPr>
        <p:grpSpPr>
          <a:xfrm>
            <a:off x="6327708" y="4365649"/>
            <a:ext cx="2604241" cy="403039"/>
            <a:chOff x="4000500" y="1895754"/>
            <a:chExt cx="1000125" cy="2664807"/>
          </a:xfrm>
        </p:grpSpPr>
        <p:sp>
          <p:nvSpPr>
            <p:cNvPr id="132" name="Rectangle: Rounded Corners 13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3" name="Rectangle: Rounded Corners 13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3"/>
                </a:rPr>
                <a:t>快速入门</a:t>
              </a:r>
              <a:endParaRPr lang="en-US" sz="1050" kern="1400">
                <a:ln>
                  <a:noFill/>
                </a:ln>
                <a:solidFill>
                  <a:schemeClr val="bg1"/>
                </a:solidFill>
                <a:effectLst/>
                <a:latin typeface="+mj-lt"/>
              </a:endParaRPr>
            </a:p>
          </p:txBody>
        </p:sp>
      </p:grpSp>
      <p:grpSp>
        <p:nvGrpSpPr>
          <p:cNvPr id="32" name="Group 31"/>
          <p:cNvGrpSpPr/>
          <p:nvPr/>
        </p:nvGrpSpPr>
        <p:grpSpPr>
          <a:xfrm>
            <a:off x="3355173" y="4365649"/>
            <a:ext cx="2604241" cy="403039"/>
            <a:chOff x="4000500" y="1895754"/>
            <a:chExt cx="1000125" cy="2664807"/>
          </a:xfrm>
        </p:grpSpPr>
        <p:sp>
          <p:nvSpPr>
            <p:cNvPr id="33" name="Rectangle: Rounded Corners 32"/>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34" name="Rectangle: Rounded Corners 33"/>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4"/>
                </a:rPr>
                <a:t>Workfront 社区</a:t>
              </a:r>
              <a:endParaRPr lang="en-US" sz="1050" kern="1400">
                <a:ln>
                  <a:noFill/>
                </a:ln>
                <a:solidFill>
                  <a:schemeClr val="bg1"/>
                </a:solidFill>
                <a:effectLst/>
                <a:latin typeface="+mj-lt"/>
              </a:endParaRPr>
            </a:p>
          </p:txBody>
        </p:sp>
      </p:grpSp>
      <p:grpSp>
        <p:nvGrpSpPr>
          <p:cNvPr id="35" name="Group 34"/>
          <p:cNvGrpSpPr/>
          <p:nvPr/>
        </p:nvGrpSpPr>
        <p:grpSpPr>
          <a:xfrm>
            <a:off x="340537" y="5070499"/>
            <a:ext cx="2604241" cy="403039"/>
            <a:chOff x="4000500" y="1895754"/>
            <a:chExt cx="1000125" cy="2664807"/>
          </a:xfrm>
        </p:grpSpPr>
        <p:sp>
          <p:nvSpPr>
            <p:cNvPr id="36" name="Rectangle: Rounded Corners 35"/>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37" name="Rectangle: Rounded Corners 36"/>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5"/>
                </a:rPr>
                <a:t>Workfront Exchange</a:t>
              </a:r>
              <a:endParaRPr lang="en-US" sz="1050" kern="1400">
                <a:ln>
                  <a:noFill/>
                </a:ln>
                <a:solidFill>
                  <a:schemeClr val="bg1"/>
                </a:solidFill>
                <a:effectLst/>
                <a:latin typeface="+mj-lt"/>
              </a:endParaRPr>
            </a:p>
          </p:txBody>
        </p:sp>
      </p:grpSp>
      <p:grpSp>
        <p:nvGrpSpPr>
          <p:cNvPr id="38" name="Group 37"/>
          <p:cNvGrpSpPr/>
          <p:nvPr/>
        </p:nvGrpSpPr>
        <p:grpSpPr>
          <a:xfrm>
            <a:off x="3355172" y="5070499"/>
            <a:ext cx="2604241" cy="403039"/>
            <a:chOff x="4000500" y="1895754"/>
            <a:chExt cx="1000125" cy="2664807"/>
          </a:xfrm>
        </p:grpSpPr>
        <p:sp>
          <p:nvSpPr>
            <p:cNvPr id="39" name="Rectangle: Rounded Corners 38"/>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0" name="Rectangle: Rounded Corners 39"/>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6"/>
                </a:rPr>
                <a:t>Workfront 文档</a:t>
              </a:r>
              <a:endParaRPr lang="en-US" sz="1050" kern="1400">
                <a:ln>
                  <a:noFill/>
                </a:ln>
                <a:solidFill>
                  <a:schemeClr val="bg1"/>
                </a:solidFill>
                <a:effectLst/>
                <a:latin typeface="+mj-lt"/>
              </a:endParaRPr>
            </a:p>
          </p:txBody>
        </p:sp>
      </p:grpSp>
      <p:pic>
        <p:nvPicPr>
          <p:cNvPr id="41" name="Graphic 40" descr="集思广益轮廓图"/>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5852444" y="2384327"/>
            <a:ext cx="429833" cy="429833"/>
          </a:xfrm>
          <a:prstGeom prst="rect">
            <a:avLst/>
          </a:prstGeom>
        </p:spPr>
      </p:pic>
      <p:pic>
        <p:nvPicPr>
          <p:cNvPr id="9" name="Graphic 8" descr="Internet 轮廓图"/>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1944608" y="2364788"/>
            <a:ext cx="468910" cy="468910"/>
          </a:xfrm>
          <a:prstGeom prst="rect">
            <a:avLst/>
          </a:prstGeom>
        </p:spPr>
      </p:pic>
      <p:grpSp>
        <p:nvGrpSpPr>
          <p:cNvPr id="42" name="Group 41"/>
          <p:cNvGrpSpPr/>
          <p:nvPr/>
        </p:nvGrpSpPr>
        <p:grpSpPr>
          <a:xfrm>
            <a:off x="6327707" y="5070498"/>
            <a:ext cx="2604241" cy="403039"/>
            <a:chOff x="4000500" y="1895754"/>
            <a:chExt cx="1000125" cy="2664807"/>
          </a:xfrm>
        </p:grpSpPr>
        <p:sp>
          <p:nvSpPr>
            <p:cNvPr id="43" name="Rectangle: Rounded Corners 42"/>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44" name="Rectangle: Rounded Corners 43"/>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en-US" sz="1400" u="sng" kern="1400">
                  <a:ln>
                    <a:noFill/>
                  </a:ln>
                  <a:solidFill>
                    <a:schemeClr val="bg1"/>
                  </a:solidFill>
                  <a:effectLst/>
                  <a:latin typeface="+mj-lt"/>
                  <a:hlinkClick r:id="rId11"/>
                </a:rPr>
                <a:t>Workfront 支持门户</a:t>
              </a:r>
              <a:endParaRPr lang="en-US" sz="1050" kern="1400">
                <a:ln>
                  <a:noFill/>
                </a:ln>
                <a:solidFill>
                  <a:schemeClr val="bg1"/>
                </a:solidFill>
                <a:effectLst/>
                <a:latin typeface="+mj-lt"/>
              </a:endParaRPr>
            </a:p>
          </p:txBody>
        </p:sp>
      </p:grpSp>
      <p:pic>
        <p:nvPicPr>
          <p:cNvPr id="45" name="Graphic 44" descr="云计算轮廓图"/>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9905725" y="2364788"/>
            <a:ext cx="429833" cy="42983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Adobe Ad Cloud：</a:t>
            </a:r>
            <a:r>
              <a:rPr lang="en-US">
                <a:solidFill>
                  <a:schemeClr val="tx1"/>
                </a:solidFill>
                <a:latin typeface="+mj-lt"/>
              </a:rPr>
              <a:t>帮助您根据预算，预测最佳的搜索、展示和动态广告组合。它还可以自动执行媒体计划。</a:t>
            </a:r>
            <a:endParaRPr lang="en-US">
              <a:latin typeface="+mj-lt"/>
            </a:endParaRPr>
          </a:p>
        </p:txBody>
      </p:sp>
      <p:grpSp>
        <p:nvGrpSpPr>
          <p:cNvPr id="4" name="Group 3"/>
          <p:cNvGrpSpPr/>
          <p:nvPr/>
        </p:nvGrpSpPr>
        <p:grpSpPr>
          <a:xfrm>
            <a:off x="340538" y="1712621"/>
            <a:ext cx="3679201" cy="2270904"/>
            <a:chOff x="340538" y="1413856"/>
            <a:chExt cx="3679201" cy="2270904"/>
          </a:xfrm>
        </p:grpSpPr>
        <p:sp>
          <p:nvSpPr>
            <p:cNvPr id="11" name="Rectangle 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p:cNvGrpSpPr/>
            <p:nvPr/>
          </p:nvGrpSpPr>
          <p:grpSpPr>
            <a:xfrm>
              <a:off x="444487" y="1515316"/>
              <a:ext cx="3471302" cy="403039"/>
              <a:chOff x="4000500" y="1895754"/>
              <a:chExt cx="1000125" cy="2664807"/>
            </a:xfrm>
          </p:grpSpPr>
          <p:sp>
            <p:nvSpPr>
              <p:cNvPr id="24" name="Rectangle: Rounded Corners 23"/>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查看全局</a:t>
                </a:r>
              </a:p>
            </p:txBody>
          </p:sp>
        </p:grpSp>
        <p:sp>
          <p:nvSpPr>
            <p:cNvPr id="91" name="TextBox 90"/>
            <p:cNvSpPr txBox="1"/>
            <p:nvPr/>
          </p:nvSpPr>
          <p:spPr>
            <a:xfrm>
              <a:off x="486414" y="2600219"/>
              <a:ext cx="3387448" cy="954107"/>
            </a:xfrm>
            <a:prstGeom prst="rect">
              <a:avLst/>
            </a:prstGeom>
            <a:noFill/>
          </p:spPr>
          <p:txBody>
            <a:bodyPr wrap="square">
              <a:spAutoFit/>
            </a:bodyPr>
            <a:lstStyle/>
            <a:p>
              <a:pPr algn="ctr"/>
              <a:r>
                <a:rPr lang="en-US" sz="1400"/>
                <a:t>跨搜索、展示和社交媒体获得您的营销活动效果的全面视图，以更好地了解客户如何与您的品牌交互。</a:t>
              </a:r>
            </a:p>
          </p:txBody>
        </p:sp>
      </p:grpSp>
      <p:grpSp>
        <p:nvGrpSpPr>
          <p:cNvPr id="92" name="Group 91"/>
          <p:cNvGrpSpPr/>
          <p:nvPr/>
        </p:nvGrpSpPr>
        <p:grpSpPr>
          <a:xfrm>
            <a:off x="4260688" y="1712621"/>
            <a:ext cx="3679201" cy="2270904"/>
            <a:chOff x="340538" y="1413856"/>
            <a:chExt cx="3679201" cy="2270904"/>
          </a:xfrm>
        </p:grpSpPr>
        <p:sp>
          <p:nvSpPr>
            <p:cNvPr id="93" name="Rectangle 92"/>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p:cNvGrpSpPr/>
            <p:nvPr/>
          </p:nvGrpSpPr>
          <p:grpSpPr>
            <a:xfrm>
              <a:off x="444487" y="1515316"/>
              <a:ext cx="3471302" cy="403039"/>
              <a:chOff x="4000500" y="1895754"/>
              <a:chExt cx="1000125" cy="2664807"/>
            </a:xfrm>
          </p:grpSpPr>
          <p:sp>
            <p:nvSpPr>
              <p:cNvPr id="98" name="Rectangle: Rounded Corners 97"/>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充满信心地采取行动</a:t>
                </a:r>
              </a:p>
            </p:txBody>
          </p:sp>
        </p:grpSp>
        <p:sp>
          <p:nvSpPr>
            <p:cNvPr id="95" name="TextBox 94"/>
            <p:cNvSpPr txBox="1"/>
            <p:nvPr/>
          </p:nvSpPr>
          <p:spPr>
            <a:xfrm>
              <a:off x="486414" y="2600219"/>
              <a:ext cx="3387448" cy="738664"/>
            </a:xfrm>
            <a:prstGeom prst="rect">
              <a:avLst/>
            </a:prstGeom>
            <a:noFill/>
          </p:spPr>
          <p:txBody>
            <a:bodyPr wrap="square">
              <a:spAutoFit/>
            </a:bodyPr>
            <a:lstStyle/>
            <a:p>
              <a:pPr algn="ctr"/>
              <a:r>
                <a:rPr lang="en-US" sz="1400"/>
                <a:t>精确地报告功能可帮助您了解什么时候将您的在线广告预算投资在哪里。</a:t>
              </a:r>
            </a:p>
          </p:txBody>
        </p:sp>
      </p:grpSp>
      <p:grpSp>
        <p:nvGrpSpPr>
          <p:cNvPr id="100" name="Group 99"/>
          <p:cNvGrpSpPr/>
          <p:nvPr/>
        </p:nvGrpSpPr>
        <p:grpSpPr>
          <a:xfrm>
            <a:off x="8180839" y="1712621"/>
            <a:ext cx="3679201" cy="2270904"/>
            <a:chOff x="340538" y="1413856"/>
            <a:chExt cx="3679201" cy="2270904"/>
          </a:xfrm>
        </p:grpSpPr>
        <p:sp>
          <p:nvSpPr>
            <p:cNvPr id="111" name="Rectangle 1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p:cNvGrpSpPr/>
            <p:nvPr/>
          </p:nvGrpSpPr>
          <p:grpSpPr>
            <a:xfrm>
              <a:off x="444487" y="1515316"/>
              <a:ext cx="3471302" cy="403039"/>
              <a:chOff x="4000500" y="1895754"/>
              <a:chExt cx="1000125" cy="2664807"/>
            </a:xfrm>
          </p:grpSpPr>
          <p:sp>
            <p:nvSpPr>
              <p:cNvPr id="117" name="Rectangle: Rounded Corners 116"/>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充分利用预算</a:t>
                </a:r>
              </a:p>
            </p:txBody>
          </p:sp>
        </p:grpSp>
        <p:sp>
          <p:nvSpPr>
            <p:cNvPr id="116" name="TextBox 115"/>
            <p:cNvSpPr txBox="1"/>
            <p:nvPr/>
          </p:nvSpPr>
          <p:spPr>
            <a:xfrm>
              <a:off x="486414" y="2600219"/>
              <a:ext cx="3387448" cy="738664"/>
            </a:xfrm>
            <a:prstGeom prst="rect">
              <a:avLst/>
            </a:prstGeom>
            <a:noFill/>
          </p:spPr>
          <p:txBody>
            <a:bodyPr wrap="square">
              <a:spAutoFit/>
            </a:bodyPr>
            <a:lstStyle/>
            <a:p>
              <a:pPr algn="ctr"/>
              <a:r>
                <a:rPr lang="en-US" sz="1400"/>
                <a:t>从广告预算中获得更好的回报，确定以最具战略性和最有效的方式利用了这些预算。</a:t>
              </a:r>
            </a:p>
          </p:txBody>
        </p:sp>
      </p:grpSp>
      <p:grpSp>
        <p:nvGrpSpPr>
          <p:cNvPr id="3" name="Group 2"/>
          <p:cNvGrpSpPr/>
          <p:nvPr/>
        </p:nvGrpSpPr>
        <p:grpSpPr>
          <a:xfrm>
            <a:off x="340538" y="4232299"/>
            <a:ext cx="8084371" cy="403039"/>
            <a:chOff x="340538" y="4213249"/>
            <a:chExt cx="7599351" cy="403039"/>
          </a:xfrm>
        </p:grpSpPr>
        <p:grpSp>
          <p:nvGrpSpPr>
            <p:cNvPr id="125" name="Group 124"/>
            <p:cNvGrpSpPr/>
            <p:nvPr/>
          </p:nvGrpSpPr>
          <p:grpSpPr>
            <a:xfrm>
              <a:off x="340538" y="4213249"/>
              <a:ext cx="2448000" cy="403039"/>
              <a:chOff x="4000500" y="1895754"/>
              <a:chExt cx="1000125" cy="2664807"/>
            </a:xfrm>
          </p:grpSpPr>
          <p:sp>
            <p:nvSpPr>
              <p:cNvPr id="127" name="Rectangle: Rounded Corners 126"/>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28" name="Rectangle: Rounded Corners 12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2"/>
                  </a:rPr>
                  <a:t>Advertising Cloud Exchange</a:t>
                </a:r>
                <a:endParaRPr lang="en-US" sz="1400">
                  <a:solidFill>
                    <a:schemeClr val="bg1"/>
                  </a:solidFill>
                  <a:latin typeface="+mj-lt"/>
                </a:endParaRPr>
              </a:p>
            </p:txBody>
          </p:sp>
        </p:grpSp>
        <p:grpSp>
          <p:nvGrpSpPr>
            <p:cNvPr id="131" name="Group 130"/>
            <p:cNvGrpSpPr/>
            <p:nvPr/>
          </p:nvGrpSpPr>
          <p:grpSpPr>
            <a:xfrm>
              <a:off x="2916214" y="4213249"/>
              <a:ext cx="2448000" cy="403039"/>
              <a:chOff x="4000500" y="1895754"/>
              <a:chExt cx="1000125" cy="2664807"/>
            </a:xfrm>
          </p:grpSpPr>
          <p:sp>
            <p:nvSpPr>
              <p:cNvPr id="132" name="Rectangle: Rounded Corners 131"/>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3" name="Rectangle: Rounded Corners 13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en-US" sz="1400">
                    <a:solidFill>
                      <a:schemeClr val="bg1"/>
                    </a:solidFill>
                    <a:latin typeface="+mj-lt"/>
                    <a:hlinkClick r:id="rId3"/>
                  </a:rPr>
                  <a:t>Advertising Cloud 社区</a:t>
                </a:r>
                <a:endParaRPr lang="en-US" sz="1400">
                  <a:solidFill>
                    <a:schemeClr val="bg1"/>
                  </a:solidFill>
                  <a:latin typeface="+mj-lt"/>
                </a:endParaRPr>
              </a:p>
            </p:txBody>
          </p:sp>
        </p:grpSp>
        <p:grpSp>
          <p:nvGrpSpPr>
            <p:cNvPr id="134" name="Group 133"/>
            <p:cNvGrpSpPr/>
            <p:nvPr/>
          </p:nvGrpSpPr>
          <p:grpSpPr>
            <a:xfrm>
              <a:off x="5491889" y="4213249"/>
              <a:ext cx="2448000" cy="403039"/>
              <a:chOff x="4000500" y="1895754"/>
              <a:chExt cx="1000125" cy="2664807"/>
            </a:xfrm>
          </p:grpSpPr>
          <p:sp>
            <p:nvSpPr>
              <p:cNvPr id="135" name="Rectangle: Rounded Corners 13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136" name="Rectangle: Rounded Corners 13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4"/>
                  </a:rPr>
                  <a:t>学习和支持</a:t>
                </a:r>
                <a:endParaRPr lang="en-US" sz="1400">
                  <a:solidFill>
                    <a:schemeClr val="bg1"/>
                  </a:solidFill>
                  <a:latin typeface="+mj-lt"/>
                </a:endParaRPr>
              </a:p>
            </p:txBody>
          </p:sp>
        </p:grpSp>
      </p:grpSp>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310815" y="312662"/>
            <a:ext cx="11491015" cy="646189"/>
          </a:xfrm>
          <a:prstGeom prst="rect">
            <a:avLst/>
          </a:prstGeom>
        </p:spPr>
        <p:txBody>
          <a:bodyPr/>
          <a:lst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a:lstStyle>
          <a:p>
            <a:r>
              <a:rPr lang="en-US" sz="2800"/>
              <a:t>重要信息和资源</a:t>
            </a:r>
            <a:endParaRPr lang="en-US"/>
          </a:p>
        </p:txBody>
      </p:sp>
      <p:grpSp>
        <p:nvGrpSpPr>
          <p:cNvPr id="39" name="Group 38"/>
          <p:cNvGrpSpPr/>
          <p:nvPr/>
        </p:nvGrpSpPr>
        <p:grpSpPr>
          <a:xfrm>
            <a:off x="0" y="1560284"/>
            <a:ext cx="9058904" cy="4523603"/>
            <a:chOff x="0" y="1468999"/>
            <a:chExt cx="9058904" cy="4523603"/>
          </a:xfrm>
        </p:grpSpPr>
        <p:grpSp>
          <p:nvGrpSpPr>
            <p:cNvPr id="35" name="Group 34"/>
            <p:cNvGrpSpPr/>
            <p:nvPr/>
          </p:nvGrpSpPr>
          <p:grpSpPr>
            <a:xfrm>
              <a:off x="1" y="3784218"/>
              <a:ext cx="5442856" cy="665879"/>
              <a:chOff x="1" y="3907463"/>
              <a:chExt cx="5442856" cy="665879"/>
            </a:xfrm>
          </p:grpSpPr>
          <p:sp>
            <p:nvSpPr>
              <p:cNvPr id="21" name="Round Same Side Corner Rectangle 32"/>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p:cNvSpPr txBox="1"/>
              <p:nvPr/>
            </p:nvSpPr>
            <p:spPr>
              <a:xfrm>
                <a:off x="310815" y="4009569"/>
                <a:ext cx="385483" cy="461665"/>
              </a:xfrm>
              <a:prstGeom prst="rect">
                <a:avLst/>
              </a:prstGeom>
              <a:noFill/>
            </p:spPr>
            <p:txBody>
              <a:bodyPr wrap="square" rtlCol="0">
                <a:spAutoFit/>
              </a:bodyPr>
              <a:lstStyle/>
              <a:p>
                <a:r>
                  <a:rPr lang="en-US" sz="2400">
                    <a:solidFill>
                      <a:schemeClr val="bg1"/>
                    </a:solidFill>
                  </a:rPr>
                  <a:t>4</a:t>
                </a:r>
                <a:endParaRPr lang="en-US" sz="2000">
                  <a:solidFill>
                    <a:schemeClr val="bg1"/>
                  </a:solidFill>
                </a:endParaRPr>
              </a:p>
            </p:txBody>
          </p:sp>
          <p:sp>
            <p:nvSpPr>
              <p:cNvPr id="23" name="Rectangle 22"/>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如何提交支持工单</a:t>
                </a:r>
              </a:p>
            </p:txBody>
          </p:sp>
        </p:grpSp>
        <p:grpSp>
          <p:nvGrpSpPr>
            <p:cNvPr id="32" name="Group 31"/>
            <p:cNvGrpSpPr/>
            <p:nvPr/>
          </p:nvGrpSpPr>
          <p:grpSpPr>
            <a:xfrm>
              <a:off x="0" y="1468999"/>
              <a:ext cx="9058904" cy="651838"/>
              <a:chOff x="0" y="1468999"/>
              <a:chExt cx="9058904" cy="651838"/>
            </a:xfrm>
          </p:grpSpPr>
          <p:sp>
            <p:nvSpPr>
              <p:cNvPr id="18" name="Round Same Side Corner Rectangle 5"/>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p:cNvSpPr txBox="1"/>
              <p:nvPr/>
            </p:nvSpPr>
            <p:spPr>
              <a:xfrm>
                <a:off x="310815" y="1564086"/>
                <a:ext cx="385483" cy="461665"/>
              </a:xfrm>
              <a:prstGeom prst="rect">
                <a:avLst/>
              </a:prstGeom>
              <a:noFill/>
            </p:spPr>
            <p:txBody>
              <a:bodyPr wrap="square" rtlCol="0">
                <a:spAutoFit/>
              </a:bodyPr>
              <a:lstStyle/>
              <a:p>
                <a:r>
                  <a:rPr lang="en-US" sz="2400">
                    <a:solidFill>
                      <a:schemeClr val="accent6"/>
                    </a:solidFill>
                  </a:rPr>
                  <a:t>1</a:t>
                </a:r>
                <a:endParaRPr lang="en-US" sz="2000">
                  <a:solidFill>
                    <a:schemeClr val="accent6"/>
                  </a:solidFill>
                </a:endParaRPr>
              </a:p>
            </p:txBody>
          </p:sp>
          <p:sp>
            <p:nvSpPr>
              <p:cNvPr id="20" name="Rectangle 19"/>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rgbClr val="FF0000"/>
                    </a:solidFill>
                  </a:rPr>
                  <a:t>Adobe Experience 核心服务</a:t>
                </a:r>
              </a:p>
            </p:txBody>
          </p:sp>
        </p:grpSp>
        <p:grpSp>
          <p:nvGrpSpPr>
            <p:cNvPr id="34" name="Group 33"/>
            <p:cNvGrpSpPr/>
            <p:nvPr/>
          </p:nvGrpSpPr>
          <p:grpSpPr>
            <a:xfrm>
              <a:off x="1" y="3005215"/>
              <a:ext cx="6630571" cy="673630"/>
              <a:chOff x="1" y="3087378"/>
              <a:chExt cx="6630571" cy="673630"/>
            </a:xfrm>
          </p:grpSpPr>
          <p:sp>
            <p:nvSpPr>
              <p:cNvPr id="15" name="Round Same Side Corner Rectangle 27"/>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p:cNvSpPr txBox="1"/>
              <p:nvPr/>
            </p:nvSpPr>
            <p:spPr>
              <a:xfrm>
                <a:off x="310815" y="3193359"/>
                <a:ext cx="385483" cy="461665"/>
              </a:xfrm>
              <a:prstGeom prst="rect">
                <a:avLst/>
              </a:prstGeom>
              <a:noFill/>
            </p:spPr>
            <p:txBody>
              <a:bodyPr wrap="square" rtlCol="0">
                <a:spAutoFit/>
              </a:bodyPr>
              <a:lstStyle/>
              <a:p>
                <a:r>
                  <a:rPr lang="en-US" sz="2400">
                    <a:solidFill>
                      <a:schemeClr val="bg1"/>
                    </a:solidFill>
                  </a:rPr>
                  <a:t>3</a:t>
                </a:r>
                <a:endParaRPr lang="en-US" sz="2000">
                  <a:solidFill>
                    <a:schemeClr val="bg1"/>
                  </a:solidFill>
                </a:endParaRPr>
              </a:p>
            </p:txBody>
          </p:sp>
          <p:sp>
            <p:nvSpPr>
              <p:cNvPr id="17" name="Rectangle 16"/>
              <p:cNvSpPr/>
              <p:nvPr/>
            </p:nvSpPr>
            <p:spPr>
              <a:xfrm>
                <a:off x="564514" y="3224136"/>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您的 Adobe 解决方案</a:t>
                </a:r>
              </a:p>
            </p:txBody>
          </p:sp>
        </p:grpSp>
        <p:grpSp>
          <p:nvGrpSpPr>
            <p:cNvPr id="33" name="Group 32"/>
            <p:cNvGrpSpPr/>
            <p:nvPr/>
          </p:nvGrpSpPr>
          <p:grpSpPr>
            <a:xfrm>
              <a:off x="0" y="2226210"/>
              <a:ext cx="8133535" cy="673632"/>
              <a:chOff x="0" y="2267291"/>
              <a:chExt cx="8133535" cy="673632"/>
            </a:xfrm>
          </p:grpSpPr>
          <p:sp>
            <p:nvSpPr>
              <p:cNvPr id="12" name="Round Same Side Corner Rectangle 26"/>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p:cNvSpPr txBox="1"/>
              <p:nvPr/>
            </p:nvSpPr>
            <p:spPr>
              <a:xfrm>
                <a:off x="310815" y="2373275"/>
                <a:ext cx="385483" cy="461665"/>
              </a:xfrm>
              <a:prstGeom prst="rect">
                <a:avLst/>
              </a:prstGeom>
              <a:noFill/>
            </p:spPr>
            <p:txBody>
              <a:bodyPr wrap="square" rtlCol="0">
                <a:spAutoFit/>
              </a:bodyPr>
              <a:lstStyle/>
              <a:p>
                <a:r>
                  <a:rPr lang="en-US" sz="2400">
                    <a:solidFill>
                      <a:schemeClr val="bg1"/>
                    </a:solidFill>
                  </a:rPr>
                  <a:t>2</a:t>
                </a:r>
                <a:endParaRPr lang="en-US" sz="2000">
                  <a:solidFill>
                    <a:schemeClr val="bg1"/>
                  </a:solidFill>
                </a:endParaRPr>
              </a:p>
            </p:txBody>
          </p:sp>
          <p:sp>
            <p:nvSpPr>
              <p:cNvPr id="14" name="Rectangle 13"/>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客户支持服务</a:t>
                </a:r>
              </a:p>
            </p:txBody>
          </p:sp>
        </p:grpSp>
        <p:grpSp>
          <p:nvGrpSpPr>
            <p:cNvPr id="36" name="Group 35"/>
            <p:cNvGrpSpPr/>
            <p:nvPr/>
          </p:nvGrpSpPr>
          <p:grpSpPr>
            <a:xfrm>
              <a:off x="0" y="4555470"/>
              <a:ext cx="4406537" cy="665879"/>
              <a:chOff x="0" y="4726070"/>
              <a:chExt cx="4406537" cy="665879"/>
            </a:xfrm>
          </p:grpSpPr>
          <p:sp>
            <p:nvSpPr>
              <p:cNvPr id="26" name="Round Same Side Corner Rectangle 32"/>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p:cNvSpPr txBox="1"/>
              <p:nvPr/>
            </p:nvSpPr>
            <p:spPr>
              <a:xfrm>
                <a:off x="310815" y="4828175"/>
                <a:ext cx="385483" cy="461665"/>
              </a:xfrm>
              <a:prstGeom prst="rect">
                <a:avLst/>
              </a:prstGeom>
              <a:noFill/>
            </p:spPr>
            <p:txBody>
              <a:bodyPr wrap="square" rtlCol="0">
                <a:spAutoFit/>
              </a:bodyPr>
              <a:lstStyle/>
              <a:p>
                <a:r>
                  <a:rPr lang="en-US" sz="2400">
                    <a:solidFill>
                      <a:schemeClr val="bg1"/>
                    </a:solidFill>
                  </a:rPr>
                  <a:t>5</a:t>
                </a:r>
                <a:endParaRPr lang="en-US" sz="2000">
                  <a:solidFill>
                    <a:schemeClr val="bg1"/>
                  </a:solidFill>
                </a:endParaRPr>
              </a:p>
            </p:txBody>
          </p:sp>
          <p:sp>
            <p:nvSpPr>
              <p:cNvPr id="28" name="Rectangle 27"/>
              <p:cNvSpPr/>
              <p:nvPr/>
            </p:nvSpPr>
            <p:spPr>
              <a:xfrm>
                <a:off x="564514" y="485895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与 Adobe 支持互动</a:t>
                </a:r>
              </a:p>
            </p:txBody>
          </p:sp>
        </p:grpSp>
        <p:grpSp>
          <p:nvGrpSpPr>
            <p:cNvPr id="38" name="Group 37"/>
            <p:cNvGrpSpPr/>
            <p:nvPr/>
          </p:nvGrpSpPr>
          <p:grpSpPr>
            <a:xfrm>
              <a:off x="1" y="5326723"/>
              <a:ext cx="4310739" cy="665879"/>
              <a:chOff x="1" y="5509844"/>
              <a:chExt cx="4310739" cy="665879"/>
            </a:xfrm>
          </p:grpSpPr>
          <p:sp>
            <p:nvSpPr>
              <p:cNvPr id="29" name="Round Same Side Corner Rectangle 32"/>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p:cNvSpPr txBox="1"/>
              <p:nvPr/>
            </p:nvSpPr>
            <p:spPr>
              <a:xfrm>
                <a:off x="310815" y="5611947"/>
                <a:ext cx="385483" cy="461665"/>
              </a:xfrm>
              <a:prstGeom prst="rect">
                <a:avLst/>
              </a:prstGeom>
              <a:noFill/>
            </p:spPr>
            <p:txBody>
              <a:bodyPr wrap="square" rtlCol="0">
                <a:spAutoFit/>
              </a:bodyPr>
              <a:lstStyle/>
              <a:p>
                <a:r>
                  <a:rPr lang="en-US" sz="2400">
                    <a:solidFill>
                      <a:schemeClr val="bg1"/>
                    </a:solidFill>
                  </a:rPr>
                  <a:t>6</a:t>
                </a:r>
                <a:endParaRPr lang="en-US" sz="2000">
                  <a:solidFill>
                    <a:schemeClr val="bg1"/>
                  </a:solidFill>
                </a:endParaRPr>
              </a:p>
            </p:txBody>
          </p:sp>
          <p:sp>
            <p:nvSpPr>
              <p:cNvPr id="31" name="Rectangle 30"/>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en-US" sz="2000">
                    <a:solidFill>
                      <a:schemeClr val="bg1"/>
                    </a:solidFill>
                  </a:rPr>
                  <a:t>工具和资源</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创建支持案例 | Adobe Experience Manager、Adobe Experience Platform 和 Adobe Campaign</a:t>
            </a:r>
          </a:p>
        </p:txBody>
      </p:sp>
      <p:sp>
        <p:nvSpPr>
          <p:cNvPr id="3" name="Content Placeholder 2"/>
          <p:cNvSpPr>
            <a:spLocks noGrp="1"/>
          </p:cNvSpPr>
          <p:nvPr>
            <p:ph sz="quarter" idx="13"/>
          </p:nvPr>
        </p:nvSpPr>
        <p:spPr>
          <a:xfrm>
            <a:off x="291060" y="1192750"/>
            <a:ext cx="11521440" cy="1021943"/>
          </a:xfrm>
        </p:spPr>
        <p:txBody>
          <a:bodyPr/>
          <a:lstStyle/>
          <a:p>
            <a:pPr marL="0" indent="0">
              <a:lnSpc>
                <a:spcPct val="100000"/>
              </a:lnSpc>
              <a:spcBef>
                <a:spcPts val="0"/>
              </a:spcBef>
              <a:buNone/>
            </a:pPr>
            <a:r>
              <a:rPr lang="en-US" sz="1400">
                <a:latin typeface="+mn-lt"/>
              </a:rPr>
              <a:t>按照以下步骤，在 Admin Console 中为以下解决方案创建支持案例：</a:t>
            </a:r>
          </a:p>
          <a:p>
            <a:pPr marL="171450" indent="-171450">
              <a:lnSpc>
                <a:spcPct val="100000"/>
              </a:lnSpc>
              <a:spcBef>
                <a:spcPts val="0"/>
              </a:spcBef>
              <a:buFont typeface="Arial" panose="020B0604020202020204" pitchFamily="34" charset="0"/>
              <a:buChar char="•"/>
            </a:pPr>
            <a:r>
              <a:rPr lang="en-US" sz="1200" b="1">
                <a:latin typeface="+mn-lt"/>
              </a:rPr>
              <a:t>Adobe Experience Manager</a:t>
            </a:r>
            <a:endParaRPr lang="en-US" sz="1200">
              <a:latin typeface="+mn-lt"/>
            </a:endParaRPr>
          </a:p>
          <a:p>
            <a:pPr marL="171450" indent="-171450">
              <a:lnSpc>
                <a:spcPct val="100000"/>
              </a:lnSpc>
              <a:spcBef>
                <a:spcPts val="0"/>
              </a:spcBef>
              <a:buFont typeface="Arial" panose="020B0604020202020204" pitchFamily="34" charset="0"/>
              <a:buChar char="•"/>
            </a:pPr>
            <a:r>
              <a:rPr lang="en-US" sz="1200" b="1">
                <a:latin typeface="+mn-lt"/>
              </a:rPr>
              <a:t>Adobe</a:t>
            </a:r>
            <a:r>
              <a:rPr lang="en-US" sz="1200">
                <a:latin typeface="+mn-lt"/>
              </a:rPr>
              <a:t> </a:t>
            </a:r>
            <a:r>
              <a:rPr lang="en-US" sz="1200" b="1">
                <a:latin typeface="+mn-lt"/>
              </a:rPr>
              <a:t>Experience Platform </a:t>
            </a:r>
          </a:p>
          <a:p>
            <a:pPr marL="171450" indent="-171450">
              <a:lnSpc>
                <a:spcPct val="100000"/>
              </a:lnSpc>
              <a:spcBef>
                <a:spcPts val="0"/>
              </a:spcBef>
              <a:buFont typeface="Arial" panose="020B0604020202020204" pitchFamily="34" charset="0"/>
              <a:buChar char="•"/>
            </a:pPr>
            <a:r>
              <a:rPr lang="en-US" sz="1200" b="1">
                <a:latin typeface="+mn-lt"/>
              </a:rPr>
              <a:t>Adobe Campaign</a:t>
            </a:r>
            <a:r>
              <a:rPr lang="en-US" sz="1200">
                <a:latin typeface="+mn-lt"/>
              </a:rPr>
              <a:t> </a:t>
            </a:r>
          </a:p>
          <a:p>
            <a:endParaRPr lang="en-US">
              <a:latin typeface="+mn-lt"/>
            </a:endParaRPr>
          </a:p>
        </p:txBody>
      </p:sp>
      <p:graphicFrame>
        <p:nvGraphicFramePr>
          <p:cNvPr id="5" name="Table 4"/>
          <p:cNvGraphicFramePr>
            <a:graphicFrameLocks noGrp="1"/>
          </p:cNvGraphicFramePr>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20000"/>
                    </a:ext>
                  </a:extLst>
                </a:gridCol>
                <a:gridCol w="9507041">
                  <a:extLst>
                    <a:ext uri="{9D8B030D-6E8A-4147-A177-3AD203B41FA5}">
                      <a16:colId xmlns:a16="http://schemas.microsoft.com/office/drawing/2014/main" val="20001"/>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操作</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en-US" sz="1350" b="0">
                          <a:solidFill>
                            <a:schemeClr val="tx1"/>
                          </a:solidFill>
                          <a:latin typeface="+mn-lt"/>
                        </a:rPr>
                        <a:t>登录 </a:t>
                      </a:r>
                      <a:r>
                        <a:rPr lang="en-US" sz="1350" b="0">
                          <a:solidFill>
                            <a:schemeClr val="tx1"/>
                          </a:solidFill>
                          <a:latin typeface="+mn-lt"/>
                          <a:hlinkClick r:id="rId2"/>
                        </a:rPr>
                        <a:t>Admin Console</a:t>
                      </a:r>
                      <a:r>
                        <a:rPr lang="en-US" sz="1350" b="0">
                          <a:solidFill>
                            <a:schemeClr val="tx1"/>
                          </a:solidFill>
                          <a:latin typeface="+mn-lt"/>
                        </a:rPr>
                        <a:t>，导航到</a:t>
                      </a:r>
                      <a:r>
                        <a:rPr lang="en-US" sz="1350" b="1">
                          <a:solidFill>
                            <a:schemeClr val="tx1"/>
                          </a:solidFill>
                          <a:latin typeface="+mn-lt"/>
                        </a:rPr>
                        <a:t>支持</a:t>
                      </a:r>
                      <a:r>
                        <a:rPr lang="en-US" sz="1350" b="0">
                          <a:solidFill>
                            <a:schemeClr val="tx1"/>
                          </a:solidFill>
                          <a:latin typeface="+mn-lt"/>
                        </a:rPr>
                        <a:t> &gt; </a:t>
                      </a:r>
                      <a:r>
                        <a:rPr lang="en-US" sz="1350" b="1">
                          <a:solidFill>
                            <a:schemeClr val="tx1"/>
                          </a:solidFill>
                          <a:latin typeface="+mn-lt"/>
                        </a:rPr>
                        <a:t>支持摘要</a:t>
                      </a:r>
                    </a:p>
                    <a:p>
                      <a:pPr marL="285750" lvl="0" indent="-285750" algn="l">
                        <a:lnSpc>
                          <a:spcPct val="150000"/>
                        </a:lnSpc>
                        <a:buFont typeface="Arial" panose="020B0604020202020204" pitchFamily="34" charset="0"/>
                        <a:buChar char="•"/>
                      </a:pPr>
                      <a:r>
                        <a:rPr lang="en-US" sz="1350" b="0">
                          <a:solidFill>
                            <a:schemeClr val="tx1"/>
                          </a:solidFill>
                          <a:latin typeface="+mn-lt"/>
                        </a:rPr>
                        <a:t>单击</a:t>
                      </a:r>
                      <a:r>
                        <a:rPr lang="en-US" sz="1350" b="1">
                          <a:solidFill>
                            <a:schemeClr val="tx1"/>
                          </a:solidFill>
                          <a:latin typeface="+mn-lt"/>
                        </a:rPr>
                        <a:t>创建案例</a:t>
                      </a:r>
                    </a:p>
                    <a:p>
                      <a:pPr marL="285750" lvl="0" indent="-285750" algn="l">
                        <a:lnSpc>
                          <a:spcPct val="150000"/>
                        </a:lnSpc>
                        <a:buFont typeface="Arial" panose="020B0604020202020204" pitchFamily="34" charset="0"/>
                        <a:buChar char="•"/>
                      </a:pPr>
                      <a:r>
                        <a:rPr lang="en-US" sz="1350" b="0">
                          <a:solidFill>
                            <a:schemeClr val="tx1"/>
                          </a:solidFill>
                          <a:latin typeface="Adobe Clean SemiLight (Body)"/>
                        </a:rPr>
                        <a:t>选择您的问题所述的类别：</a:t>
                      </a:r>
                    </a:p>
                    <a:p>
                      <a:pPr marL="968375" lvl="1" indent="-285750">
                        <a:buSzPct val="85000"/>
                        <a:buFont typeface="Wingdings" panose="05000000000000000000" pitchFamily="2" charset="2"/>
                        <a:buChar char="Ø"/>
                      </a:pPr>
                      <a:r>
                        <a:rPr lang="en-US" sz="1350" b="0">
                          <a:solidFill>
                            <a:schemeClr val="tx1"/>
                          </a:solidFill>
                          <a:latin typeface="+mn-lt"/>
                        </a:rPr>
                        <a:t>“管理用户和许可证”</a:t>
                      </a:r>
                    </a:p>
                    <a:p>
                      <a:pPr marL="968375" lvl="1" indent="-285750">
                        <a:buSzPct val="85000"/>
                        <a:buFont typeface="Wingdings" panose="05000000000000000000" pitchFamily="2" charset="2"/>
                        <a:buChar char="Ø"/>
                      </a:pPr>
                      <a:r>
                        <a:rPr lang="en-US" sz="1350" b="0">
                          <a:solidFill>
                            <a:schemeClr val="tx1"/>
                          </a:solidFill>
                          <a:latin typeface="+mn-lt"/>
                        </a:rPr>
                        <a:t>“使用 Creative Cloud 和 Document Cloud”</a:t>
                      </a:r>
                    </a:p>
                    <a:p>
                      <a:pPr marL="968375" lvl="1" indent="-285750">
                        <a:buSzPct val="85000"/>
                        <a:buFont typeface="Wingdings" panose="05000000000000000000" pitchFamily="2" charset="2"/>
                        <a:buChar char="Ø"/>
                      </a:pPr>
                      <a:r>
                        <a:rPr lang="en-US" sz="1350" b="0">
                          <a:solidFill>
                            <a:schemeClr val="tx1"/>
                          </a:solidFill>
                          <a:latin typeface="+mn-lt"/>
                        </a:rPr>
                        <a:t>“使用 Experience Cloud”</a:t>
                      </a:r>
                    </a:p>
                    <a:p>
                      <a:pPr marL="511175" indent="-285750">
                        <a:buFont typeface="Arial" panose="020B0604020202020204" pitchFamily="34" charset="0"/>
                        <a:buChar char="•"/>
                      </a:pPr>
                      <a:r>
                        <a:rPr lang="en-US" sz="1350" b="0">
                          <a:solidFill>
                            <a:schemeClr val="tx1"/>
                          </a:solidFill>
                          <a:latin typeface="Adobe Clean SemiLight (Body)"/>
                        </a:rPr>
                        <a:t>单击</a:t>
                      </a:r>
                      <a:r>
                        <a:rPr lang="en-US" sz="1350" b="1">
                          <a:solidFill>
                            <a:schemeClr val="tx1"/>
                          </a:solidFill>
                          <a:latin typeface="Adobe Clean SemiLight (Body)"/>
                        </a:rPr>
                        <a:t>创建案例</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3"/>
          <a:stretch>
            <a:fillRect/>
          </a:stretch>
        </p:blipFill>
        <p:spPr>
          <a:xfrm>
            <a:off x="6334311" y="25739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1661020" y="6523694"/>
            <a:ext cx="12192000" cy="246221"/>
          </a:xfrm>
          <a:prstGeom prst="rect">
            <a:avLst/>
          </a:prstGeom>
          <a:noFill/>
        </p:spPr>
        <p:txBody>
          <a:bodyPr wrap="square">
            <a:spAutoFit/>
          </a:bodyPr>
          <a:lstStyle/>
          <a:p>
            <a:pPr marL="225425"/>
            <a:r>
              <a:rPr lang="en-US" sz="1000" i="1">
                <a:latin typeface="Adobe Clean Light"/>
              </a:rPr>
              <a:t>在显示的表单中，指定您需要获得帮助的产品的名称。如需查看选项的列表，请键入产品名称的前几个字母。</a:t>
            </a:r>
            <a:endParaRPr lang="en-US" sz="1000" b="1" i="1">
              <a:latin typeface="Adobe Clean Light"/>
            </a:endParaRPr>
          </a:p>
        </p:txBody>
      </p:sp>
      <p:pic>
        <p:nvPicPr>
          <p:cNvPr id="13" name="Picture 12"/>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602187" y="5855757"/>
            <a:ext cx="4775200" cy="583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latin typeface="Adobe Clean Light"/>
                <a:cs typeface="Segoe UI" panose="020B0502040204020203"/>
              </a:rPr>
              <a:t>在</a:t>
            </a:r>
            <a:r>
              <a:rPr lang="en-US" sz="1600">
                <a:solidFill>
                  <a:srgbClr val="5F5F5F"/>
                </a:solidFill>
                <a:latin typeface="Adobe Clean Light"/>
                <a:cs typeface="Segoe UI" panose="020B0502040204020203"/>
                <a:hlinkClick r:id="rId5"/>
              </a:rPr>
              <a:t>这里</a:t>
            </a:r>
            <a:r>
              <a:rPr lang="en-US" sz="1600">
                <a:latin typeface="Adobe Clean Light"/>
                <a:cs typeface="Segoe UI" panose="020B0502040204020203"/>
              </a:rPr>
              <a:t>可以找到如何在 </a:t>
            </a:r>
            <a:r>
              <a:rPr lang="en-US" sz="1600">
                <a:cs typeface="+mn-lt"/>
              </a:rPr>
              <a:t>Admin Console</a:t>
            </a:r>
            <a:r>
              <a:rPr lang="en-US" sz="1600">
                <a:latin typeface="Adobe Clean Light"/>
                <a:cs typeface="Segoe UI" panose="020B0502040204020203"/>
              </a:rPr>
              <a:t> 中提交和管理支持案例的引导视频</a:t>
            </a:r>
            <a:endParaRPr lang="en-US" sz="1600">
              <a:hlinkClick r:id="rId5"/>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创建描述 | Adobe Experience Manager、Adobe Experience Platform 和 Adobe Campaign</a:t>
            </a:r>
          </a:p>
        </p:txBody>
      </p:sp>
      <p:sp>
        <p:nvSpPr>
          <p:cNvPr id="3" name="Content Placeholder 2"/>
          <p:cNvSpPr>
            <a:spLocks noGrp="1"/>
          </p:cNvSpPr>
          <p:nvPr>
            <p:ph sz="quarter" idx="13"/>
          </p:nvPr>
        </p:nvSpPr>
        <p:spPr>
          <a:xfrm>
            <a:off x="283464" y="1303943"/>
            <a:ext cx="11521440" cy="466134"/>
          </a:xfrm>
        </p:spPr>
        <p:txBody>
          <a:bodyPr/>
          <a:lstStyle/>
          <a:p>
            <a:pPr marL="0" indent="0">
              <a:buNone/>
            </a:pPr>
            <a:r>
              <a:rPr lang="en-US" sz="1400">
                <a:latin typeface="+mn-lt"/>
              </a:rPr>
              <a:t>出现案例表时，使用以下信息为指南，填写有关问题的详细信息：</a:t>
            </a:r>
            <a:endParaRPr lang="en-US" sz="1400" b="1">
              <a:latin typeface="+mn-lt"/>
            </a:endParaRPr>
          </a:p>
          <a:p>
            <a:endParaRPr lang="en-US" sz="1400">
              <a:latin typeface="+mn-lt"/>
            </a:endParaRPr>
          </a:p>
        </p:txBody>
      </p:sp>
      <p:graphicFrame>
        <p:nvGraphicFramePr>
          <p:cNvPr id="4" name="Table 3"/>
          <p:cNvGraphicFramePr>
            <a:graphicFrameLocks noGrp="1"/>
          </p:cNvGraphicFramePr>
          <p:nvPr/>
        </p:nvGraphicFramePr>
        <p:xfrm>
          <a:off x="213222" y="1637960"/>
          <a:ext cx="5782110" cy="4574168"/>
        </p:xfrm>
        <a:graphic>
          <a:graphicData uri="http://schemas.openxmlformats.org/drawingml/2006/table">
            <a:tbl>
              <a:tblPr firstRow="1" firstCol="1" bandRow="1"/>
              <a:tblGrid>
                <a:gridCol w="740212">
                  <a:extLst>
                    <a:ext uri="{9D8B030D-6E8A-4147-A177-3AD203B41FA5}">
                      <a16:colId xmlns:a16="http://schemas.microsoft.com/office/drawing/2014/main" val="20000"/>
                    </a:ext>
                  </a:extLst>
                </a:gridCol>
                <a:gridCol w="5041898">
                  <a:extLst>
                    <a:ext uri="{9D8B030D-6E8A-4147-A177-3AD203B41FA5}">
                      <a16:colId xmlns:a16="http://schemas.microsoft.com/office/drawing/2014/main" val="2000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a:solidFill>
                            <a:schemeClr val="bg1"/>
                          </a:solidFill>
                          <a:effectLst/>
                        </a:rPr>
                        <a:t>类别</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kern="1200">
                          <a:solidFill>
                            <a:schemeClr val="bg1"/>
                          </a:solidFill>
                          <a:effectLst/>
                        </a:rPr>
                        <a:t>说明</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指定产品</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en-US" sz="1100" b="0" u="none" strike="noStrike">
                          <a:solidFill>
                            <a:srgbClr val="333333"/>
                          </a:solidFill>
                          <a:effectLst/>
                        </a:rPr>
                        <a:t>在给定字段中指定产品的名称。要查看选项列表，请键入产品名称的前几个字母。如果您为管理用户和许可证创建案例，则此选项不可用。</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选择问题的优先级</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根据问题影响运营的程度，将其分类如下：</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P4（轻微）：如果问题不会导致正常运营的任何明显中断，请选择此选项。此选项可包括与 API 和集成、安装和配置查询、增强请求或文档问题相关的问题。</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P3（重要）：如果问题会中断正常运营，请选择此选项。例如，软件故障或行为异常。</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P2（紧急）：当业务的正常运营出现严重中断时，请选择此选项。例如，如果问题对企业范围的安装、紧急交付期限产生负面影响或给业务带来财务风险。</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量化问题的影响</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根据问题在组织内的影响范围，选择以下选项之一：</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小：一名或两名用户受到影响</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中：一组特定用户受到影响</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大：大多数用户将受到影响</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custDataLst>
              <p:tags r:id="rId1"/>
            </p:custDataLst>
          </p:nvPr>
        </p:nvGraphicFramePr>
        <p:xfrm>
          <a:off x="6147732" y="1637960"/>
          <a:ext cx="5782110" cy="4068708"/>
        </p:xfrm>
        <a:graphic>
          <a:graphicData uri="http://schemas.openxmlformats.org/drawingml/2006/table">
            <a:tbl>
              <a:tblPr firstRow="1" firstCol="1" bandRow="1"/>
              <a:tblGrid>
                <a:gridCol w="793795">
                  <a:extLst>
                    <a:ext uri="{9D8B030D-6E8A-4147-A177-3AD203B41FA5}">
                      <a16:colId xmlns:a16="http://schemas.microsoft.com/office/drawing/2014/main" val="20000"/>
                    </a:ext>
                  </a:extLst>
                </a:gridCol>
                <a:gridCol w="4988315">
                  <a:extLst>
                    <a:ext uri="{9D8B030D-6E8A-4147-A177-3AD203B41FA5}">
                      <a16:colId xmlns:a16="http://schemas.microsoft.com/office/drawing/2014/main" val="2000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a:solidFill>
                            <a:schemeClr val="bg1"/>
                          </a:solidFill>
                          <a:effectLst/>
                        </a:rPr>
                        <a:t>类别</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en-US" sz="1200" b="1" u="none" strike="noStrike" kern="1200">
                          <a:solidFill>
                            <a:schemeClr val="bg1"/>
                          </a:solidFill>
                          <a:effectLst/>
                        </a:rPr>
                        <a:t>说明</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en-US" sz="1100" b="1" u="none" strike="noStrike">
                          <a:solidFill>
                            <a:srgbClr val="333333"/>
                          </a:solidFill>
                          <a:effectLst/>
                        </a:rPr>
                        <a:t>总结问题</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en-US" sz="1100" b="0" u="none" strike="noStrike">
                          <a:solidFill>
                            <a:srgbClr val="333333"/>
                          </a:solidFill>
                          <a:effectLst/>
                        </a:rPr>
                        <a:t>提供问题的描述性摘要。说明具体问题以及您看到的现象。</a:t>
                      </a:r>
                      <a:endParaRPr lang="en-US" sz="1100" b="0" u="none" strike="noStrike">
                        <a:effectLst/>
                      </a:endParaRPr>
                    </a:p>
                    <a:p>
                      <a:pPr marL="0" marR="0" algn="l" fontAlgn="t">
                        <a:spcBef>
                          <a:spcPts val="750"/>
                        </a:spcBef>
                        <a:spcAft>
                          <a:spcPts val="750"/>
                        </a:spcAft>
                      </a:pPr>
                      <a:r>
                        <a:rPr lang="en-US" sz="1100" b="0" u="none" strike="noStrike">
                          <a:solidFill>
                            <a:srgbClr val="333333"/>
                          </a:solidFill>
                          <a:effectLst/>
                        </a:rPr>
                        <a:t>描述性摘要的示例：</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Federated ID 出现“无法处理传入 SAML 响应”的错误</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支持面板中出现“帐户无法识别”</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尝试验证域申请时出现错误 400 或其他错误</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“用户”、“组”或“身份”面板为空</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将域申请从 Enterprise ID 更改为 Federated ID（或反之）</a:t>
                      </a:r>
                      <a:endParaRPr lang="en-US" sz="1100" b="0" u="none" strike="noStrike">
                        <a:effectLst/>
                      </a:endParaRPr>
                    </a:p>
                    <a:p>
                      <a:pPr marL="740410" marR="0" indent="-283210" algn="l" fontAlgn="t">
                        <a:spcBef>
                          <a:spcPts val="450"/>
                        </a:spcBef>
                        <a:spcAft>
                          <a:spcPts val="450"/>
                        </a:spcAft>
                        <a:tabLst>
                          <a:tab pos="914400" algn="l"/>
                        </a:tabLst>
                      </a:pPr>
                      <a:r>
                        <a:rPr lang="en-US" sz="1100" b="0" u="none" strike="noStrike">
                          <a:solidFill>
                            <a:srgbClr val="333333"/>
                          </a:solidFill>
                          <a:effectLst/>
                        </a:rPr>
                        <a:t>收到“未找到使用此代码的邀请”的错误</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1" u="none" strike="noStrike" kern="1200">
                          <a:solidFill>
                            <a:srgbClr val="333333"/>
                          </a:solidFill>
                          <a:effectLst/>
                        </a:rPr>
                        <a:t>描述问题的性质</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0" u="none" strike="noStrike" kern="1200">
                          <a:solidFill>
                            <a:srgbClr val="333333"/>
                          </a:solidFill>
                          <a:effectLst/>
                        </a:rPr>
                        <a:t>提出您的疑问或详细描述问题，包括引发问题的工作流程以及重现的步骤。包括问题首次出现时间的详细信息。</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1" u="none" strike="noStrike" kern="1200">
                          <a:solidFill>
                            <a:srgbClr val="333333"/>
                          </a:solidFill>
                          <a:effectLst/>
                        </a:rPr>
                        <a:t>附上屏幕截图或文件</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en-US" sz="1100" b="0" u="none" strike="noStrike" kern="1200">
                          <a:solidFill>
                            <a:srgbClr val="333333"/>
                          </a:solidFill>
                          <a:effectLst/>
                        </a:rPr>
                        <a:t>您可以将 20 MB 以下的相关文件附加到案例。例如，错误的屏幕截图。不支持可执行文件和 DLL 文件。</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1339403" y="6381485"/>
            <a:ext cx="5210081" cy="246221"/>
          </a:xfrm>
          <a:prstGeom prst="rect">
            <a:avLst/>
          </a:prstGeom>
          <a:noFill/>
        </p:spPr>
        <p:txBody>
          <a:bodyPr wrap="none" rtlCol="0">
            <a:spAutoFit/>
          </a:bodyPr>
          <a:lstStyle/>
          <a:p>
            <a:r>
              <a:rPr lang="en-US" sz="1000" i="1"/>
              <a:t>注意：对于 P1（严重）支持案例，请致电 Adobe 客户支持。电话号码在</a:t>
            </a:r>
            <a:r>
              <a:rPr lang="en-US" sz="1000" i="1">
                <a:hlinkClick r:id="rId3" action="ppaction://hlinksldjump"/>
              </a:rPr>
              <a:t>这里</a:t>
            </a:r>
            <a:r>
              <a:rPr lang="en-US" sz="1000" i="1"/>
              <a:t>列出。</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创建支持案例 | Adobe Analytics、Adobe Audience Manager、Adobe Target</a:t>
            </a:r>
          </a:p>
        </p:txBody>
      </p:sp>
      <p:sp>
        <p:nvSpPr>
          <p:cNvPr id="3" name="Content Placeholder 2"/>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按照以下步骤，在 Experience League 门户中为以下解决方案创建支持案例：</a:t>
            </a:r>
          </a:p>
          <a:p>
            <a:pPr marL="171450" indent="-171450">
              <a:lnSpc>
                <a:spcPct val="100000"/>
              </a:lnSpc>
              <a:spcBef>
                <a:spcPts val="0"/>
              </a:spcBef>
              <a:buFont typeface="Arial" panose="020B0604020202020204" pitchFamily="34" charset="0"/>
              <a:buChar char="•"/>
            </a:pPr>
            <a:r>
              <a:rPr lang="en-US" sz="1400" b="1">
                <a:latin typeface="+mn-lt"/>
              </a:rPr>
              <a:t>Adobe Analytics</a:t>
            </a:r>
          </a:p>
          <a:p>
            <a:pPr marL="171450" indent="-171450">
              <a:lnSpc>
                <a:spcPct val="100000"/>
              </a:lnSpc>
              <a:spcBef>
                <a:spcPts val="0"/>
              </a:spcBef>
              <a:buFont typeface="Arial" panose="020B0604020202020204" pitchFamily="34" charset="0"/>
              <a:buChar char="•"/>
            </a:pPr>
            <a:r>
              <a:rPr lang="en-US" sz="1400" b="1">
                <a:latin typeface="+mn-lt"/>
              </a:rPr>
              <a:t>Adobe Audience Manager </a:t>
            </a:r>
          </a:p>
        </p:txBody>
      </p:sp>
      <p:graphicFrame>
        <p:nvGraphicFramePr>
          <p:cNvPr id="4" name="Table 7"/>
          <p:cNvGraphicFramePr>
            <a:graphicFrameLocks noGrp="1"/>
          </p:cNvGraphicFramePr>
          <p:nvPr/>
        </p:nvGraphicFramePr>
        <p:xfrm>
          <a:off x="310896" y="2355750"/>
          <a:ext cx="11494008" cy="4414166"/>
        </p:xfrm>
        <a:graphic>
          <a:graphicData uri="http://schemas.openxmlformats.org/drawingml/2006/table">
            <a:tbl>
              <a:tblPr firstRow="1" bandRow="1"/>
              <a:tblGrid>
                <a:gridCol w="1349133">
                  <a:extLst>
                    <a:ext uri="{9D8B030D-6E8A-4147-A177-3AD203B41FA5}">
                      <a16:colId xmlns:a16="http://schemas.microsoft.com/office/drawing/2014/main" val="20000"/>
                    </a:ext>
                  </a:extLst>
                </a:gridCol>
                <a:gridCol w="10144875">
                  <a:extLst>
                    <a:ext uri="{9D8B030D-6E8A-4147-A177-3AD203B41FA5}">
                      <a16:colId xmlns:a16="http://schemas.microsoft.com/office/drawing/2014/main" val="20001"/>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操作</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a:solidFill>
                            <a:schemeClr val="tx1"/>
                          </a:solidFill>
                          <a:latin typeface="+mn-lt"/>
                        </a:rPr>
                        <a:t>导航到 </a:t>
                      </a:r>
                      <a:r>
                        <a:rPr lang="en-US" sz="1350" b="0" i="0" u="sng" strike="noStrike" kern="1200">
                          <a:solidFill>
                            <a:schemeClr val="tx1"/>
                          </a:solidFill>
                          <a:effectLst/>
                          <a:latin typeface="+mn-lt"/>
                          <a:ea typeface="+mn-ea"/>
                          <a:cs typeface="+mn-cs"/>
                          <a:hlinkClick r:id="rId2"/>
                        </a:rPr>
                        <a:t>Experience League 提交服务单网站</a:t>
                      </a:r>
                      <a:r>
                        <a:rPr lang="en-US" sz="1350" b="0" i="0" kern="1200">
                          <a:solidFill>
                            <a:schemeClr val="tx1"/>
                          </a:solidFill>
                          <a:effectLst/>
                          <a:latin typeface="+mn-lt"/>
                          <a:ea typeface="+mn-ea"/>
                          <a:cs typeface="+mn-cs"/>
                        </a:rPr>
                        <a:t> </a:t>
                      </a:r>
                    </a:p>
                    <a:p>
                      <a:pPr marL="171450" indent="-171450" fontAlgn="base">
                        <a:buFont typeface="Arial" panose="020B0604020202020204" pitchFamily="34" charset="0"/>
                        <a:buChar char="•"/>
                      </a:pPr>
                      <a:r>
                        <a:rPr lang="en-US" sz="1350" b="0" i="0" kern="1200">
                          <a:solidFill>
                            <a:schemeClr val="tx1"/>
                          </a:solidFill>
                          <a:effectLst/>
                          <a:latin typeface="+mn-lt"/>
                          <a:ea typeface="+mn-ea"/>
                          <a:cs typeface="+mn-cs"/>
                        </a:rPr>
                        <a:t>从左侧选项卡中选择您需要帮助的解决方案：</a:t>
                      </a:r>
                    </a:p>
                    <a:p>
                      <a:pPr marL="0" indent="0" fontAlgn="base">
                        <a:buFont typeface="Arial" panose="020B0604020202020204" pitchFamily="34" charset="0"/>
                        <a:buNone/>
                      </a:pPr>
                      <a:endParaRPr lang="en-US" sz="1350" b="0">
                        <a:solidFill>
                          <a:schemeClr val="tx1"/>
                        </a:solidFill>
                        <a:latin typeface="Adobe Clean Light"/>
                      </a:endParaRPr>
                    </a:p>
                    <a:p>
                      <a:pPr marL="0" indent="0" fontAlgn="base">
                        <a:buFont typeface="Arial" panose="020B0604020202020204" pitchFamily="34" charset="0"/>
                        <a:buNone/>
                      </a:pPr>
                      <a:r>
                        <a:rPr lang="en-US" sz="1350" b="0">
                          <a:solidFill>
                            <a:schemeClr val="tx1"/>
                          </a:solidFill>
                          <a:latin typeface="Adobe Clean Light"/>
                        </a:rPr>
                        <a:t>填写表中的以下信息/详细信息：</a:t>
                      </a:r>
                    </a:p>
                    <a:p>
                      <a:pPr marL="285750" indent="-285750" fontAlgn="base">
                        <a:buFont typeface="Arial" panose="020B0604020202020204" pitchFamily="34" charset="0"/>
                        <a:buChar char="•"/>
                      </a:pPr>
                      <a:r>
                        <a:rPr lang="en-US" sz="1350" b="0">
                          <a:solidFill>
                            <a:schemeClr val="tx1"/>
                          </a:solidFill>
                          <a:latin typeface="Adobe Clean Light"/>
                        </a:rPr>
                        <a:t>查询或问题的主题</a:t>
                      </a:r>
                    </a:p>
                    <a:p>
                      <a:pPr marL="285750" indent="-285750" fontAlgn="base">
                        <a:buFont typeface="Arial" panose="020B0604020202020204" pitchFamily="34" charset="0"/>
                        <a:buChar char="•"/>
                      </a:pPr>
                      <a:r>
                        <a:rPr lang="en-US" sz="1350" b="0">
                          <a:solidFill>
                            <a:schemeClr val="tx1"/>
                          </a:solidFill>
                          <a:latin typeface="Adobe Clean Light"/>
                        </a:rPr>
                        <a:t>您的姓名</a:t>
                      </a:r>
                    </a:p>
                    <a:p>
                      <a:pPr marL="285750" indent="-285750" fontAlgn="base">
                        <a:buFont typeface="Arial" panose="020B0604020202020204" pitchFamily="34" charset="0"/>
                        <a:buChar char="•"/>
                      </a:pPr>
                      <a:r>
                        <a:rPr lang="en-US" sz="1350" b="0">
                          <a:solidFill>
                            <a:schemeClr val="tx1"/>
                          </a:solidFill>
                          <a:latin typeface="Adobe Clean Light"/>
                        </a:rPr>
                        <a:t>您的电子邮件地址</a:t>
                      </a:r>
                    </a:p>
                    <a:p>
                      <a:pPr marL="285750" indent="-285750" fontAlgn="base">
                        <a:buFont typeface="Arial" panose="020B0604020202020204" pitchFamily="34" charset="0"/>
                        <a:buChar char="•"/>
                      </a:pPr>
                      <a:r>
                        <a:rPr lang="en-US" sz="1350" b="0">
                          <a:solidFill>
                            <a:schemeClr val="tx1"/>
                          </a:solidFill>
                          <a:latin typeface="Adobe Clean Light"/>
                        </a:rPr>
                        <a:t>您的公司名称</a:t>
                      </a:r>
                    </a:p>
                    <a:p>
                      <a:pPr marL="285750" indent="-285750" fontAlgn="base">
                        <a:buFont typeface="Arial" panose="020B0604020202020204" pitchFamily="34" charset="0"/>
                        <a:buChar char="•"/>
                      </a:pPr>
                      <a:r>
                        <a:rPr lang="en-US" sz="1350" b="0">
                          <a:solidFill>
                            <a:schemeClr val="tx1"/>
                          </a:solidFill>
                          <a:latin typeface="Adobe Clean Light"/>
                        </a:rPr>
                        <a:t>输入优先级</a:t>
                      </a:r>
                    </a:p>
                    <a:p>
                      <a:pPr marL="742950" lvl="1" indent="-285750" fontAlgn="base">
                        <a:buFont typeface="Arial" panose="020B0604020202020204" pitchFamily="34" charset="0"/>
                        <a:buChar char="•"/>
                      </a:pPr>
                      <a:r>
                        <a:rPr lang="en-US" sz="1350" b="0">
                          <a:solidFill>
                            <a:schemeClr val="tx1"/>
                          </a:solidFill>
                          <a:latin typeface="+mn-lt"/>
                          <a:cs typeface="+mn-lt"/>
                        </a:rPr>
                        <a:t>P1 需要电话联系</a:t>
                      </a:r>
                    </a:p>
                    <a:p>
                      <a:pPr marL="742950" lvl="1" indent="-285750" fontAlgn="base">
                        <a:buFont typeface="Arial" panose="020B0604020202020204" pitchFamily="34" charset="0"/>
                        <a:buChar char="•"/>
                      </a:pPr>
                      <a:r>
                        <a:rPr lang="en-US" sz="1350" b="0">
                          <a:solidFill>
                            <a:schemeClr val="tx1"/>
                          </a:solidFill>
                          <a:latin typeface="+mn-lt"/>
                          <a:cs typeface="+mn-lt"/>
                        </a:rPr>
                        <a:t>P2 紧急</a:t>
                      </a:r>
                    </a:p>
                    <a:p>
                      <a:pPr marL="742950" lvl="1" indent="-285750" fontAlgn="base">
                        <a:buFont typeface="Arial" panose="020B0604020202020204" pitchFamily="34" charset="0"/>
                        <a:buChar char="•"/>
                      </a:pPr>
                      <a:r>
                        <a:rPr lang="en-US" sz="1350" b="0">
                          <a:solidFill>
                            <a:schemeClr val="tx1"/>
                          </a:solidFill>
                          <a:latin typeface="+mn-lt"/>
                          <a:cs typeface="+mn-lt"/>
                        </a:rPr>
                        <a:t>P3 重要</a:t>
                      </a:r>
                    </a:p>
                    <a:p>
                      <a:pPr marL="742950" lvl="1" indent="-285750" fontAlgn="base">
                        <a:buFont typeface="Arial" panose="020B0604020202020204" pitchFamily="34" charset="0"/>
                        <a:buChar char="•"/>
                      </a:pPr>
                      <a:r>
                        <a:rPr lang="en-US" sz="1350" b="0">
                          <a:solidFill>
                            <a:schemeClr val="tx1"/>
                          </a:solidFill>
                          <a:latin typeface="+mn-lt"/>
                          <a:cs typeface="+mn-lt"/>
                        </a:rPr>
                        <a:t>P4</a:t>
                      </a:r>
                      <a:r>
                        <a:rPr lang="en-US" sz="1350" b="0">
                          <a:solidFill>
                            <a:schemeClr val="tx1"/>
                          </a:solidFill>
                          <a:latin typeface="Adobe Clean Light"/>
                        </a:rPr>
                        <a:t> 轻微（只需要知道）</a:t>
                      </a:r>
                    </a:p>
                    <a:p>
                      <a:pPr marL="285750" indent="-285750" fontAlgn="base">
                        <a:buFont typeface="Arial" panose="020B0604020202020204" pitchFamily="34" charset="0"/>
                        <a:buChar char="•"/>
                      </a:pPr>
                      <a:r>
                        <a:rPr lang="en-US" sz="1350" b="0">
                          <a:solidFill>
                            <a:schemeClr val="tx1"/>
                          </a:solidFill>
                          <a:latin typeface="Adobe Clean Light"/>
                        </a:rPr>
                        <a:t>提供查询或问题的详细信息</a:t>
                      </a:r>
                    </a:p>
                    <a:p>
                      <a:pPr marL="0" indent="0" fontAlgn="base">
                        <a:buFont typeface="Arial" panose="020B0604020202020204" pitchFamily="34" charset="0"/>
                        <a:buNone/>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8" name="TextBox 7"/>
          <p:cNvSpPr txBox="1"/>
          <p:nvPr/>
        </p:nvSpPr>
        <p:spPr>
          <a:xfrm>
            <a:off x="1477860" y="6508843"/>
            <a:ext cx="9754998" cy="246221"/>
          </a:xfrm>
          <a:prstGeom prst="rect">
            <a:avLst/>
          </a:prstGeom>
          <a:noFill/>
        </p:spPr>
        <p:txBody>
          <a:bodyPr wrap="square">
            <a:spAutoFit/>
          </a:bodyPr>
          <a:lstStyle/>
          <a:p>
            <a:pPr marL="225425">
              <a:lnSpc>
                <a:spcPct val="100000"/>
              </a:lnSpc>
            </a:pPr>
            <a:r>
              <a:rPr lang="en-US" sz="1000" i="1"/>
              <a:t>如果您作为支持的用户（系统生成）注册了的电子邮件，则会传入电子邮件确认，并会将一个服务单分配给服务中心工程师，他们会向您发送电子邮件。</a:t>
            </a:r>
          </a:p>
        </p:txBody>
      </p:sp>
      <p:sp>
        <p:nvSpPr>
          <p:cNvPr id="10" name="TextBox 9"/>
          <p:cNvSpPr txBox="1"/>
          <p:nvPr/>
        </p:nvSpPr>
        <p:spPr>
          <a:xfrm>
            <a:off x="2686574" y="1614814"/>
            <a:ext cx="6094602" cy="523220"/>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en-US" sz="1400" b="1">
                <a:latin typeface="+mn-lt"/>
              </a:rPr>
              <a:t>Adobe Target</a:t>
            </a:r>
          </a:p>
          <a:p>
            <a:pPr marL="171450" indent="-171450">
              <a:lnSpc>
                <a:spcPct val="100000"/>
              </a:lnSpc>
              <a:spcBef>
                <a:spcPts val="0"/>
              </a:spcBef>
              <a:buFont typeface="Arial" panose="020B0604020202020204" pitchFamily="34" charset="0"/>
              <a:buChar char="•"/>
            </a:pPr>
            <a:r>
              <a:rPr lang="en-US" sz="1400" b="1"/>
              <a:t>Adobe Social</a:t>
            </a:r>
            <a:endParaRPr lang="en-US" sz="1400" b="1">
              <a:latin typeface="+mn-lt"/>
            </a:endParaRPr>
          </a:p>
        </p:txBody>
      </p:sp>
      <p:pic>
        <p:nvPicPr>
          <p:cNvPr id="7" name="Picture 6" descr="Graphical user interface, text, application, email&#10;&#10;Description automatically generated">
            <a:extLst>
              <a:ext uri="{FF2B5EF4-FFF2-40B4-BE49-F238E27FC236}">
                <a16:creationId xmlns:a16="http://schemas.microsoft.com/office/drawing/2014/main" id="{1F3CD383-0A92-E543-BA71-F2EF16DFCDFD}"/>
              </a:ext>
            </a:extLst>
          </p:cNvPr>
          <p:cNvPicPr>
            <a:picLocks noChangeAspect="1"/>
          </p:cNvPicPr>
          <p:nvPr/>
        </p:nvPicPr>
        <p:blipFill>
          <a:blip r:embed="rId3"/>
          <a:stretch>
            <a:fillRect/>
          </a:stretch>
        </p:blipFill>
        <p:spPr>
          <a:xfrm>
            <a:off x="6301690" y="2605414"/>
            <a:ext cx="5339252" cy="3677954"/>
          </a:xfrm>
          <a:prstGeom prst="rect">
            <a:avLst/>
          </a:prstGeom>
          <a:ln w="3175">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创建支持案例 | Adobe Primetime</a:t>
            </a:r>
          </a:p>
        </p:txBody>
      </p:sp>
      <p:sp>
        <p:nvSpPr>
          <p:cNvPr id="3" name="Content Placeholder 2"/>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按照以下步骤，在 Experience League 门户中为以下解决方案创建支持案例：</a:t>
            </a:r>
          </a:p>
          <a:p>
            <a:pPr marL="171450" indent="-171450">
              <a:lnSpc>
                <a:spcPct val="100000"/>
              </a:lnSpc>
              <a:spcBef>
                <a:spcPts val="0"/>
              </a:spcBef>
              <a:buFont typeface="Arial" panose="020B0604020202020204" pitchFamily="34" charset="0"/>
              <a:buChar char="•"/>
            </a:pPr>
            <a:r>
              <a:rPr lang="en-US" sz="1400" b="1">
                <a:latin typeface="+mn-lt"/>
              </a:rPr>
              <a:t>Adobe Primetime </a:t>
            </a:r>
          </a:p>
        </p:txBody>
      </p:sp>
      <p:graphicFrame>
        <p:nvGraphicFramePr>
          <p:cNvPr id="4" name="Table 7"/>
          <p:cNvGraphicFramePr>
            <a:graphicFrameLocks noGrp="1"/>
          </p:cNvGraphicFramePr>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20000"/>
                    </a:ext>
                  </a:extLst>
                </a:gridCol>
                <a:gridCol w="9610801">
                  <a:extLst>
                    <a:ext uri="{9D8B030D-6E8A-4147-A177-3AD203B41FA5}">
                      <a16:colId xmlns:a16="http://schemas.microsoft.com/office/drawing/2014/main" val="20001"/>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操作</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a:solidFill>
                            <a:schemeClr val="tx1"/>
                          </a:solidFill>
                          <a:latin typeface="+mn-lt"/>
                        </a:rPr>
                        <a:t>导航到 </a:t>
                      </a:r>
                      <a:r>
                        <a:rPr lang="en-US" sz="1350" b="0" i="0" u="sng" strike="noStrike" kern="1200">
                          <a:solidFill>
                            <a:schemeClr val="tx1"/>
                          </a:solidFill>
                          <a:effectLst/>
                          <a:latin typeface="+mn-lt"/>
                          <a:ea typeface="+mn-ea"/>
                          <a:cs typeface="+mn-cs"/>
                          <a:hlinkClick r:id="rId2"/>
                        </a:rPr>
                        <a:t>Experience League 提交服务单网站</a:t>
                      </a:r>
                      <a:r>
                        <a:rPr lang="en-US" sz="1350" b="0" i="0" kern="1200">
                          <a:solidFill>
                            <a:schemeClr val="tx1"/>
                          </a:solidFill>
                          <a:effectLst/>
                          <a:latin typeface="+mn-lt"/>
                          <a:ea typeface="+mn-ea"/>
                          <a:cs typeface="+mn-cs"/>
                        </a:rPr>
                        <a:t> </a:t>
                      </a:r>
                    </a:p>
                    <a:p>
                      <a:pPr marL="171450" indent="-171450" fontAlgn="base">
                        <a:buFont typeface="Arial" panose="020B0604020202020204" pitchFamily="34" charset="0"/>
                        <a:buChar char="•"/>
                      </a:pPr>
                      <a:r>
                        <a:rPr lang="en-US" sz="1350" b="0" i="0" kern="1200">
                          <a:solidFill>
                            <a:schemeClr val="tx1"/>
                          </a:solidFill>
                          <a:effectLst/>
                          <a:latin typeface="+mn-lt"/>
                          <a:ea typeface="+mn-ea"/>
                          <a:cs typeface="+mn-cs"/>
                        </a:rPr>
                        <a:t>从左侧选项卡中选择您需要帮助的解决方案：</a:t>
                      </a:r>
                    </a:p>
                    <a:p>
                      <a:pPr marL="171450" indent="-17145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en-US" sz="1350" b="0">
                          <a:solidFill>
                            <a:schemeClr val="tx1"/>
                          </a:solidFill>
                          <a:latin typeface="Adobe Clean Light"/>
                        </a:rPr>
                        <a:t>填写表中的以下信息/详细信息：</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概要</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重现问题的步骤</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最近环境的变动</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屏幕快照</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错误消息</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日志文件</a:t>
                      </a:r>
                    </a:p>
                    <a:p>
                      <a:pPr marL="171450" indent="-17145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8" name="TextBox 7"/>
          <p:cNvSpPr txBox="1"/>
          <p:nvPr/>
        </p:nvSpPr>
        <p:spPr>
          <a:xfrm>
            <a:off x="1704363" y="6340049"/>
            <a:ext cx="9754998" cy="246221"/>
          </a:xfrm>
          <a:prstGeom prst="rect">
            <a:avLst/>
          </a:prstGeom>
          <a:noFill/>
        </p:spPr>
        <p:txBody>
          <a:bodyPr wrap="square" lIns="91440" tIns="45720" rIns="91440" bIns="45720" anchor="t">
            <a:spAutoFit/>
          </a:bodyPr>
          <a:lstStyle/>
          <a:p>
            <a:pPr marL="225425"/>
            <a:r>
              <a:rPr lang="en-US" sz="1000" i="1"/>
              <a:t>将访问转到 </a:t>
            </a:r>
            <a:r>
              <a:rPr lang="en-US" sz="1000" i="1">
                <a:hlinkClick r:id="rId3"/>
              </a:rPr>
              <a:t>Adobe Primetime</a:t>
            </a:r>
            <a:r>
              <a:rPr lang="en-US" sz="1000" i="1"/>
              <a:t> 和将访问转到 </a:t>
            </a:r>
            <a:r>
              <a:rPr lang="en-US" sz="1000" i="1">
                <a:hlinkClick r:id="rId4"/>
              </a:rPr>
              <a:t>Adobe Commerce 支持门户</a:t>
            </a:r>
            <a:endParaRPr lang="en-US" sz="1000" i="1"/>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B73AF5CC-E27A-1641-97E1-EF552A8A84FF}"/>
              </a:ext>
            </a:extLst>
          </p:cNvPr>
          <p:cNvPicPr>
            <a:picLocks noChangeAspect="1"/>
          </p:cNvPicPr>
          <p:nvPr/>
        </p:nvPicPr>
        <p:blipFill>
          <a:blip r:embed="rId5"/>
          <a:stretch>
            <a:fillRect/>
          </a:stretch>
        </p:blipFill>
        <p:spPr>
          <a:xfrm>
            <a:off x="6588168" y="2385999"/>
            <a:ext cx="4246846" cy="84937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41D75F5-B64D-D84F-B123-29714DFADD16}"/>
              </a:ext>
            </a:extLst>
          </p:cNvPr>
          <p:cNvPicPr>
            <a:picLocks noChangeAspect="1"/>
          </p:cNvPicPr>
          <p:nvPr/>
        </p:nvPicPr>
        <p:blipFill>
          <a:blip r:embed="rId6"/>
          <a:stretch>
            <a:fillRect/>
          </a:stretch>
        </p:blipFill>
        <p:spPr>
          <a:xfrm>
            <a:off x="7096603" y="3269292"/>
            <a:ext cx="3213796" cy="214821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创建支持案例 | Adobe Commerce</a:t>
            </a:r>
          </a:p>
        </p:txBody>
      </p:sp>
      <p:sp>
        <p:nvSpPr>
          <p:cNvPr id="3" name="Content Placeholder 2"/>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按照以下步骤，在 Experience League 门户中为以下解决方案创建支持案例：</a:t>
            </a:r>
          </a:p>
          <a:p>
            <a:pPr marL="171450" indent="-171450">
              <a:lnSpc>
                <a:spcPct val="100000"/>
              </a:lnSpc>
              <a:spcBef>
                <a:spcPts val="0"/>
              </a:spcBef>
              <a:buFont typeface="Arial" panose="020B0604020202020204" pitchFamily="34" charset="0"/>
              <a:buChar char="•"/>
            </a:pPr>
            <a:r>
              <a:rPr lang="en-US" sz="1400" b="1">
                <a:latin typeface="+mn-lt"/>
              </a:rPr>
              <a:t>Adobe Commerce</a:t>
            </a:r>
          </a:p>
        </p:txBody>
      </p:sp>
      <p:graphicFrame>
        <p:nvGraphicFramePr>
          <p:cNvPr id="4" name="Table 7"/>
          <p:cNvGraphicFramePr>
            <a:graphicFrameLocks noGrp="1"/>
          </p:cNvGraphicFramePr>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20000"/>
                    </a:ext>
                  </a:extLst>
                </a:gridCol>
                <a:gridCol w="9610801">
                  <a:extLst>
                    <a:ext uri="{9D8B030D-6E8A-4147-A177-3AD203B41FA5}">
                      <a16:colId xmlns:a16="http://schemas.microsoft.com/office/drawing/2014/main" val="20001"/>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操作</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en-US" sz="1350" b="0" dirty="0" err="1">
                          <a:solidFill>
                            <a:schemeClr val="tx1"/>
                          </a:solidFill>
                          <a:latin typeface="+mn-lt"/>
                        </a:rPr>
                        <a:t>导航到</a:t>
                      </a:r>
                      <a:r>
                        <a:rPr lang="en-US" sz="1350" b="0" dirty="0">
                          <a:solidFill>
                            <a:schemeClr val="tx1"/>
                          </a:solidFill>
                          <a:latin typeface="+mn-lt"/>
                        </a:rPr>
                        <a:t> </a:t>
                      </a:r>
                      <a:r>
                        <a:rPr lang="en-US" sz="1350" b="0" i="0" u="sng" strike="noStrike" kern="1200" dirty="0">
                          <a:solidFill>
                            <a:schemeClr val="tx1"/>
                          </a:solidFill>
                          <a:effectLst/>
                          <a:latin typeface="+mn-lt"/>
                          <a:ea typeface="+mn-ea"/>
                          <a:cs typeface="+mn-cs"/>
                          <a:hlinkClick r:id="rId2"/>
                        </a:rPr>
                        <a:t>Experience League </a:t>
                      </a:r>
                      <a:r>
                        <a:rPr lang="en-US" sz="1350" b="0" i="0" u="sng" strike="noStrike" kern="1200" dirty="0" err="1">
                          <a:solidFill>
                            <a:schemeClr val="tx1"/>
                          </a:solidFill>
                          <a:effectLst/>
                          <a:latin typeface="+mn-lt"/>
                          <a:ea typeface="+mn-ea"/>
                          <a:cs typeface="+mn-cs"/>
                          <a:hlinkClick r:id="rId2"/>
                        </a:rPr>
                        <a:t>提交服务单网站</a:t>
                      </a:r>
                      <a:r>
                        <a:rPr lang="en-US" sz="1350" b="0" i="0" kern="1200" dirty="0" err="1">
                          <a:solidFill>
                            <a:schemeClr val="tx1"/>
                          </a:solidFill>
                          <a:effectLst/>
                          <a:latin typeface="+mn-lt"/>
                          <a:ea typeface="+mn-ea"/>
                          <a:cs typeface="+mn-cs"/>
                        </a:rPr>
                        <a:t>或者直接导航到</a:t>
                      </a:r>
                      <a:r>
                        <a:rPr lang="en-US" sz="1350" b="0" i="0" kern="1200" dirty="0">
                          <a:solidFill>
                            <a:schemeClr val="tx1"/>
                          </a:solidFill>
                          <a:effectLst/>
                          <a:latin typeface="+mn-lt"/>
                          <a:ea typeface="+mn-ea"/>
                          <a:cs typeface="+mn-cs"/>
                        </a:rPr>
                        <a:t> </a:t>
                      </a:r>
                      <a:r>
                        <a:rPr lang="en-US" sz="1350" b="0" i="0" kern="1200" dirty="0">
                          <a:solidFill>
                            <a:schemeClr val="tx1"/>
                          </a:solidFill>
                          <a:effectLst/>
                          <a:latin typeface="+mn-lt"/>
                          <a:ea typeface="+mn-ea"/>
                          <a:cs typeface="+mn-cs"/>
                          <a:hlinkClick r:id="rId3"/>
                        </a:rPr>
                        <a:t>https://support.magento.com</a:t>
                      </a:r>
                      <a:r>
                        <a:rPr lang="en-US" sz="1350" b="0" i="0" kern="1200" dirty="0">
                          <a:solidFill>
                            <a:schemeClr val="tx1"/>
                          </a:solidFill>
                          <a:effectLst/>
                          <a:latin typeface="+mn-lt"/>
                          <a:ea typeface="+mn-ea"/>
                          <a:cs typeface="+mn-cs"/>
                        </a:rPr>
                        <a:t> </a:t>
                      </a:r>
                      <a:r>
                        <a:rPr lang="en-US" sz="1350" b="0" i="0" kern="1200" dirty="0" err="1">
                          <a:solidFill>
                            <a:schemeClr val="tx1"/>
                          </a:solidFill>
                          <a:effectLst/>
                          <a:latin typeface="+mn-lt"/>
                          <a:ea typeface="+mn-ea"/>
                          <a:cs typeface="+mn-cs"/>
                        </a:rPr>
                        <a:t>并登录</a:t>
                      </a: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endParaRPr lang="en-US" sz="135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350" b="0" i="0" kern="1200" dirty="0" err="1">
                          <a:solidFill>
                            <a:schemeClr val="tx1"/>
                          </a:solidFill>
                          <a:effectLst/>
                          <a:latin typeface="+mn-lt"/>
                          <a:ea typeface="+mn-ea"/>
                          <a:cs typeface="+mn-cs"/>
                        </a:rPr>
                        <a:t>从左侧选项卡中选择您需要帮助的解决方案</a:t>
                      </a:r>
                      <a:r>
                        <a:rPr lang="en-US" sz="1350" b="0" i="0" kern="1200" dirty="0">
                          <a:solidFill>
                            <a:schemeClr val="tx1"/>
                          </a:solidFill>
                          <a:effectLst/>
                          <a:latin typeface="+mn-lt"/>
                          <a:ea typeface="+mn-ea"/>
                          <a:cs typeface="+mn-cs"/>
                        </a:rPr>
                        <a:t>：</a:t>
                      </a:r>
                    </a:p>
                    <a:p>
                      <a:pPr marL="171450" indent="-17145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en-US" sz="1350" b="0" dirty="0" err="1">
                          <a:solidFill>
                            <a:schemeClr val="tx1"/>
                          </a:solidFill>
                          <a:latin typeface="Adobe Clean Light"/>
                        </a:rPr>
                        <a:t>填写表中的以下信息</a:t>
                      </a:r>
                      <a:r>
                        <a:rPr lang="en-US" sz="1350" b="0" dirty="0">
                          <a:solidFill>
                            <a:schemeClr val="tx1"/>
                          </a:solidFill>
                          <a:latin typeface="Adobe Clean Light"/>
                        </a:rPr>
                        <a:t>/</a:t>
                      </a:r>
                      <a:r>
                        <a:rPr lang="en-US" sz="1350" b="0" dirty="0" err="1">
                          <a:solidFill>
                            <a:schemeClr val="tx1"/>
                          </a:solidFill>
                          <a:latin typeface="Adobe Clean Light"/>
                        </a:rPr>
                        <a:t>详细信息</a:t>
                      </a:r>
                      <a:r>
                        <a:rPr lang="en-US" sz="1350" b="0" dirty="0">
                          <a:solidFill>
                            <a:schemeClr val="tx1"/>
                          </a:solidFill>
                          <a:latin typeface="Adobe Clean Light"/>
                        </a:rPr>
                        <a:t>：</a:t>
                      </a:r>
                    </a:p>
                    <a:p>
                      <a:pPr marL="171450" indent="-171450">
                        <a:buFont typeface="Arial" panose="020B0604020202020204" pitchFamily="34" charset="0"/>
                        <a:buChar char="•"/>
                      </a:pPr>
                      <a:r>
                        <a:rPr lang="en-US" sz="1350" b="0" dirty="0" err="1">
                          <a:solidFill>
                            <a:schemeClr val="tx1"/>
                          </a:solidFill>
                          <a:latin typeface="Adobe Clean Light" panose="020B0303020404020204" pitchFamily="34" charset="0"/>
                        </a:rPr>
                        <a:t>项目</a:t>
                      </a:r>
                      <a:r>
                        <a:rPr lang="en-US" sz="1350" b="0" dirty="0">
                          <a:solidFill>
                            <a:schemeClr val="tx1"/>
                          </a:solidFill>
                          <a:latin typeface="Adobe Clean Light" panose="020B0303020404020204" pitchFamily="34" charset="0"/>
                        </a:rPr>
                        <a:t> URL</a:t>
                      </a:r>
                    </a:p>
                    <a:p>
                      <a:pPr marL="171450" indent="-171450">
                        <a:buFont typeface="Arial" panose="020B0604020202020204" pitchFamily="34" charset="0"/>
                        <a:buChar char="•"/>
                      </a:pPr>
                      <a:r>
                        <a:rPr lang="en-US" sz="1350" b="0" dirty="0" err="1">
                          <a:solidFill>
                            <a:schemeClr val="tx1"/>
                          </a:solidFill>
                          <a:latin typeface="Adobe Clean Light" panose="020B0303020404020204" pitchFamily="34" charset="0"/>
                        </a:rPr>
                        <a:t>环境</a:t>
                      </a:r>
                      <a:endParaRPr lang="en-US"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en-US" sz="1350" b="0" dirty="0" err="1">
                          <a:solidFill>
                            <a:schemeClr val="tx1"/>
                          </a:solidFill>
                          <a:latin typeface="Adobe Clean Light" panose="020B0303020404020204" pitchFamily="34" charset="0"/>
                        </a:rPr>
                        <a:t>实时或非实时</a:t>
                      </a:r>
                      <a:endParaRPr lang="en-US"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en-US" sz="1350" b="0" dirty="0" err="1">
                          <a:solidFill>
                            <a:schemeClr val="tx1"/>
                          </a:solidFill>
                          <a:latin typeface="Adobe Clean Light" panose="020B0303020404020204" pitchFamily="34" charset="0"/>
                        </a:rPr>
                        <a:t>重现问题的步骤</a:t>
                      </a:r>
                      <a:endParaRPr lang="en-US"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en-US" sz="1350" b="0" dirty="0" err="1">
                          <a:solidFill>
                            <a:schemeClr val="tx1"/>
                          </a:solidFill>
                          <a:latin typeface="Adobe Clean Light" panose="020B0303020404020204" pitchFamily="34" charset="0"/>
                        </a:rPr>
                        <a:t>最近环境的变动</a:t>
                      </a:r>
                      <a:endParaRPr lang="en-US"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en-US" sz="1350" b="0" dirty="0" err="1">
                          <a:solidFill>
                            <a:schemeClr val="tx1"/>
                          </a:solidFill>
                          <a:latin typeface="Adobe Clean Light" panose="020B0303020404020204" pitchFamily="34" charset="0"/>
                        </a:rPr>
                        <a:t>屏幕快照</a:t>
                      </a:r>
                      <a:endParaRPr lang="en-US"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en-US" sz="1350" b="0" dirty="0" err="1">
                          <a:solidFill>
                            <a:schemeClr val="tx1"/>
                          </a:solidFill>
                          <a:latin typeface="Adobe Clean Light" panose="020B0303020404020204" pitchFamily="34" charset="0"/>
                        </a:rPr>
                        <a:t>错误消息</a:t>
                      </a:r>
                      <a:endParaRPr lang="en-US"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en-US" sz="1350" b="0" dirty="0" err="1">
                          <a:solidFill>
                            <a:schemeClr val="tx1"/>
                          </a:solidFill>
                          <a:latin typeface="Adobe Clean Light" panose="020B0303020404020204" pitchFamily="34" charset="0"/>
                        </a:rPr>
                        <a:t>日志文件</a:t>
                      </a:r>
                      <a:endParaRPr lang="en-US" sz="1350" b="0" dirty="0">
                        <a:solidFill>
                          <a:schemeClr val="tx1"/>
                        </a:solidFill>
                        <a:latin typeface="Adobe Clean Light" panose="020B0303020404020204" pitchFamily="34" charset="0"/>
                      </a:endParaRPr>
                    </a:p>
                    <a:p>
                      <a:pPr marL="171450" indent="-17145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8" name="TextBox 7"/>
          <p:cNvSpPr txBox="1"/>
          <p:nvPr/>
        </p:nvSpPr>
        <p:spPr>
          <a:xfrm>
            <a:off x="1704363" y="6340049"/>
            <a:ext cx="9754998" cy="246221"/>
          </a:xfrm>
          <a:prstGeom prst="rect">
            <a:avLst/>
          </a:prstGeom>
          <a:noFill/>
        </p:spPr>
        <p:txBody>
          <a:bodyPr wrap="square">
            <a:spAutoFit/>
          </a:bodyPr>
          <a:lstStyle/>
          <a:p>
            <a:pPr marL="225425">
              <a:lnSpc>
                <a:spcPct val="100000"/>
              </a:lnSpc>
            </a:pPr>
            <a:r>
              <a:rPr lang="en-US" sz="1000" i="1"/>
              <a:t>将访问转到 </a:t>
            </a:r>
            <a:r>
              <a:rPr lang="en-US" sz="1000" i="1">
                <a:hlinkClick r:id="rId4"/>
              </a:rPr>
              <a:t>Adobe Commerce 支持门户</a:t>
            </a:r>
            <a:endParaRPr lang="en-US" sz="1000" i="1"/>
          </a:p>
        </p:txBody>
      </p:sp>
      <p:pic>
        <p:nvPicPr>
          <p:cNvPr id="7" name="Picture 6" descr="Graphical user interface, text&#10;&#10;Description automatically generated">
            <a:extLst>
              <a:ext uri="{FF2B5EF4-FFF2-40B4-BE49-F238E27FC236}">
                <a16:creationId xmlns:a16="http://schemas.microsoft.com/office/drawing/2014/main" id="{776C27A4-8C83-B847-B3CF-BE569F00379C}"/>
              </a:ext>
            </a:extLst>
          </p:cNvPr>
          <p:cNvPicPr>
            <a:picLocks noChangeAspect="1"/>
          </p:cNvPicPr>
          <p:nvPr/>
        </p:nvPicPr>
        <p:blipFill>
          <a:blip r:embed="rId5"/>
          <a:stretch>
            <a:fillRect/>
          </a:stretch>
        </p:blipFill>
        <p:spPr>
          <a:xfrm>
            <a:off x="6325122" y="2571837"/>
            <a:ext cx="4953000" cy="787400"/>
          </a:xfrm>
          <a:prstGeom prst="rect">
            <a:avLst/>
          </a:prstGeom>
        </p:spPr>
      </p:pic>
      <p:pic>
        <p:nvPicPr>
          <p:cNvPr id="11" name="Picture 10" descr="Graphical user interface, website&#10;&#10;Description automatically generated">
            <a:extLst>
              <a:ext uri="{FF2B5EF4-FFF2-40B4-BE49-F238E27FC236}">
                <a16:creationId xmlns:a16="http://schemas.microsoft.com/office/drawing/2014/main" id="{CFBA40F2-491C-F54E-A566-D2C2669F3112}"/>
              </a:ext>
            </a:extLst>
          </p:cNvPr>
          <p:cNvPicPr>
            <a:picLocks noChangeAspect="1"/>
          </p:cNvPicPr>
          <p:nvPr/>
        </p:nvPicPr>
        <p:blipFill>
          <a:blip r:embed="rId6"/>
          <a:stretch>
            <a:fillRect/>
          </a:stretch>
        </p:blipFill>
        <p:spPr>
          <a:xfrm>
            <a:off x="6350695" y="3485511"/>
            <a:ext cx="4597053" cy="288652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创建支持案例 | Adobe Marketo Engage</a:t>
            </a:r>
          </a:p>
        </p:txBody>
      </p:sp>
      <p:sp>
        <p:nvSpPr>
          <p:cNvPr id="3" name="Content Placeholder 2"/>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en-US" sz="1400">
                <a:latin typeface="+mn-lt"/>
              </a:rPr>
              <a:t>按照以下步骤，在 Marketo Nation 中为以下解决方案创建支持案例：</a:t>
            </a:r>
          </a:p>
          <a:p>
            <a:pPr>
              <a:spcBef>
                <a:spcPts val="0"/>
              </a:spcBef>
            </a:pPr>
            <a:r>
              <a:rPr lang="en-US" sz="1400" b="1">
                <a:latin typeface="+mn-lt"/>
              </a:rPr>
              <a:t>Marketo Engage</a:t>
            </a:r>
          </a:p>
        </p:txBody>
      </p:sp>
      <p:graphicFrame>
        <p:nvGraphicFramePr>
          <p:cNvPr id="4" name="Table 7"/>
          <p:cNvGraphicFramePr>
            <a:graphicFrameLocks noGrp="1"/>
          </p:cNvGraphicFramePr>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20000"/>
                    </a:ext>
                  </a:extLst>
                </a:gridCol>
                <a:gridCol w="9610801">
                  <a:extLst>
                    <a:ext uri="{9D8B030D-6E8A-4147-A177-3AD203B41FA5}">
                      <a16:colId xmlns:a16="http://schemas.microsoft.com/office/drawing/2014/main" val="20001"/>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solidFill>
                            <a:schemeClr val="bg1"/>
                          </a:solidFill>
                          <a:latin typeface="+mn-lt"/>
                        </a:rPr>
                        <a:t>操作</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en-US" sz="1400" b="0">
                          <a:solidFill>
                            <a:schemeClr val="tx1"/>
                          </a:solidFill>
                          <a:latin typeface="+mn-lt"/>
                        </a:rPr>
                        <a:t>导航到 Experience League 提交服务单网站或者直接导航到 </a:t>
                      </a:r>
                      <a:r>
                        <a:rPr lang="en-US" sz="1400" b="1">
                          <a:solidFill>
                            <a:schemeClr val="tx1"/>
                          </a:solidFill>
                          <a:latin typeface="+mn-lt"/>
                          <a:hlinkClick r:id="rId2"/>
                        </a:rPr>
                        <a:t>Marketing Nation</a:t>
                      </a:r>
                      <a:r>
                        <a:rPr lang="en-US" sz="1400" b="0">
                          <a:solidFill>
                            <a:schemeClr val="tx1"/>
                          </a:solidFill>
                          <a:latin typeface="+mn-lt"/>
                        </a:rPr>
                        <a:t> 并登录</a:t>
                      </a:r>
                    </a:p>
                    <a:p>
                      <a:pPr marL="285750" marR="0" indent="-285750">
                        <a:spcBef>
                          <a:spcPts val="0"/>
                        </a:spcBef>
                        <a:spcAft>
                          <a:spcPts val="0"/>
                        </a:spcAft>
                        <a:buFont typeface="Arial" panose="020B0604020202020204" pitchFamily="34" charset="0"/>
                        <a:buChar char="•"/>
                      </a:pPr>
                      <a:r>
                        <a:rPr lang="en-US" sz="1400" b="0">
                          <a:solidFill>
                            <a:schemeClr val="tx1"/>
                          </a:solidFill>
                          <a:latin typeface="+mn-lt"/>
                        </a:rPr>
                        <a:t>单击支持选项</a:t>
                      </a:r>
                    </a:p>
                    <a:p>
                      <a:pPr marL="285750" marR="0" indent="-285750">
                        <a:spcBef>
                          <a:spcPts val="0"/>
                        </a:spcBef>
                        <a:spcAft>
                          <a:spcPts val="0"/>
                        </a:spcAft>
                        <a:buFont typeface="Arial" panose="020B0604020202020204" pitchFamily="34" charset="0"/>
                        <a:buChar char="•"/>
                      </a:pPr>
                      <a:r>
                        <a:rPr lang="en-US" sz="1400" b="0">
                          <a:solidFill>
                            <a:schemeClr val="tx1"/>
                          </a:solidFill>
                          <a:latin typeface="+mn-lt"/>
                        </a:rPr>
                        <a:t>单击</a:t>
                      </a:r>
                      <a:r>
                        <a:rPr lang="en-US" sz="1400" b="1">
                          <a:solidFill>
                            <a:schemeClr val="tx1"/>
                          </a:solidFill>
                          <a:latin typeface="+mn-lt"/>
                        </a:rPr>
                        <a:t>打开新案例</a:t>
                      </a:r>
                      <a:r>
                        <a:rPr lang="en-US" sz="1400" b="0">
                          <a:solidFill>
                            <a:schemeClr val="tx1"/>
                          </a:solidFill>
                          <a:latin typeface="+mn-lt"/>
                        </a:rPr>
                        <a:t>按钮</a:t>
                      </a:r>
                    </a:p>
                    <a:p>
                      <a:pPr marL="0" marR="0" indent="0">
                        <a:spcBef>
                          <a:spcPts val="0"/>
                        </a:spcBef>
                        <a:spcAft>
                          <a:spcPts val="0"/>
                        </a:spcAft>
                        <a:buFont typeface="Arial" panose="020B0604020202020204" pitchFamily="34" charset="0"/>
                        <a:buNone/>
                      </a:pPr>
                      <a:endParaRPr lang="en-US" sz="1400" b="0">
                        <a:solidFill>
                          <a:schemeClr val="tx1"/>
                        </a:solidFill>
                        <a:latin typeface="+mn-lt"/>
                      </a:endParaRPr>
                    </a:p>
                    <a:p>
                      <a:pPr marL="0" indent="0" fontAlgn="base">
                        <a:buFont typeface="Arial" panose="020B0604020202020204" pitchFamily="34" charset="0"/>
                        <a:buNone/>
                      </a:pPr>
                      <a:r>
                        <a:rPr lang="en-US" sz="1350" b="0">
                          <a:solidFill>
                            <a:schemeClr val="tx1"/>
                          </a:solidFill>
                          <a:latin typeface="Adobe Clean Light"/>
                        </a:rPr>
                        <a:t>填写表中的以下信息/详细信息：</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主题</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说明</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优先级</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案例类型</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案例问题</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案例子问题</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实例（如适用）</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电子邮件抄送列表</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远程访问权限</a:t>
                      </a:r>
                    </a:p>
                    <a:p>
                      <a:pPr marL="171450" indent="-171450">
                        <a:buFont typeface="Arial" panose="020B0604020202020204" pitchFamily="34" charset="0"/>
                        <a:buChar char="•"/>
                      </a:pPr>
                      <a:r>
                        <a:rPr lang="en-US" sz="1350" b="0">
                          <a:solidFill>
                            <a:schemeClr val="tx1"/>
                          </a:solidFill>
                          <a:latin typeface="Adobe Clean Light" panose="020B0303020404020204" pitchFamily="34" charset="0"/>
                        </a:rPr>
                        <a:t>屏幕快照</a:t>
                      </a:r>
                    </a:p>
                    <a:p>
                      <a:pPr marL="0" indent="0" fontAlgn="base">
                        <a:buFont typeface="Arial" panose="020B0604020202020204" pitchFamily="34" charset="0"/>
                        <a:buNone/>
                      </a:pPr>
                      <a:endParaRPr lang="en-US" sz="1350" b="0">
                        <a:solidFill>
                          <a:schemeClr val="tx1"/>
                        </a:solidFill>
                        <a:latin typeface="+mn-lt"/>
                      </a:endParaRPr>
                    </a:p>
                    <a:p>
                      <a:pPr marL="0" indent="0" fontAlgn="base">
                        <a:buFont typeface="Arial" panose="020B0604020202020204" pitchFamily="34" charset="0"/>
                        <a:buNone/>
                      </a:pPr>
                      <a:endParaRPr lang="en-US" sz="1350" b="0">
                        <a:solidFill>
                          <a:schemeClr val="tx1"/>
                        </a:solidFill>
                        <a:latin typeface="+mn-lt"/>
                      </a:endParaRPr>
                    </a:p>
                    <a:p>
                      <a:pPr marL="0" indent="0" fontAlgn="base">
                        <a:buFont typeface="Arial" panose="020B0604020202020204" pitchFamily="34" charset="0"/>
                        <a:buNone/>
                      </a:pPr>
                      <a:r>
                        <a:rPr lang="en-US" sz="1350" b="0">
                          <a:solidFill>
                            <a:schemeClr val="tx1"/>
                          </a:solidFill>
                          <a:latin typeface="Adobe Clean Light" panose="020B0303020404020204" pitchFamily="34" charset="0"/>
                        </a:rPr>
                        <a:t>在</a:t>
                      </a:r>
                      <a:r>
                        <a:rPr lang="en-US" sz="1350" b="0">
                          <a:solidFill>
                            <a:schemeClr val="tx1"/>
                          </a:solidFill>
                          <a:latin typeface="Adobe Clean Light" panose="020B0303020404020204" pitchFamily="34" charset="0"/>
                          <a:hlinkClick r:id="rId3"/>
                        </a:rPr>
                        <a:t>这里</a:t>
                      </a:r>
                      <a:r>
                        <a:rPr lang="en-US" sz="1400" b="0">
                          <a:solidFill>
                            <a:schemeClr val="tx1"/>
                          </a:solidFill>
                          <a:latin typeface="+mn-lt"/>
                        </a:rPr>
                        <a:t>可以找到如何使用支持门户的引导视频</a:t>
                      </a:r>
                      <a:endParaRPr lang="en-US" sz="1350" b="0">
                        <a:solidFill>
                          <a:schemeClr val="tx1"/>
                        </a:solidFill>
                        <a:latin typeface="Adobe Clean Light" panose="020B0303020404020204" pitchFamily="34" charset="0"/>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8" name="TextBox 7"/>
          <p:cNvSpPr txBox="1"/>
          <p:nvPr/>
        </p:nvSpPr>
        <p:spPr>
          <a:xfrm>
            <a:off x="1704363" y="6340049"/>
            <a:ext cx="9754998" cy="246221"/>
          </a:xfrm>
          <a:prstGeom prst="rect">
            <a:avLst/>
          </a:prstGeom>
          <a:noFill/>
        </p:spPr>
        <p:txBody>
          <a:bodyPr wrap="square">
            <a:spAutoFit/>
          </a:bodyPr>
          <a:lstStyle/>
          <a:p>
            <a:pPr marL="225425">
              <a:lnSpc>
                <a:spcPct val="100000"/>
              </a:lnSpc>
            </a:pPr>
            <a:r>
              <a:rPr lang="en-US" sz="1000" i="1"/>
              <a:t>将访问转到 </a:t>
            </a:r>
            <a:r>
              <a:rPr lang="en-US" sz="1000" i="1">
                <a:hlinkClick r:id="rId2"/>
              </a:rPr>
              <a:t>Adobe Marketo Engage 支持门户</a:t>
            </a:r>
            <a:endParaRPr lang="en-US" sz="1000" i="1"/>
          </a:p>
        </p:txBody>
      </p:sp>
      <p:pic>
        <p:nvPicPr>
          <p:cNvPr id="11" name="Picture 10"/>
          <p:cNvPicPr>
            <a:picLocks noChangeAspect="1"/>
          </p:cNvPicPr>
          <p:nvPr/>
        </p:nvPicPr>
        <p:blipFill>
          <a:blip r:embed="rId4"/>
          <a:stretch>
            <a:fillRect/>
          </a:stretch>
        </p:blipFill>
        <p:spPr>
          <a:xfrm>
            <a:off x="6492247" y="2800735"/>
            <a:ext cx="3271188" cy="164733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9307776" y="3721484"/>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图形用户界面，应用程序，Teams&#10;&#10;自动生成描述"/>
          <p:cNvPicPr>
            <a:picLocks noChangeAspect="1"/>
          </p:cNvPicPr>
          <p:nvPr/>
        </p:nvPicPr>
        <p:blipFill>
          <a:blip r:embed="rId6"/>
          <a:stretch>
            <a:fillRect/>
          </a:stretch>
        </p:blipFill>
        <p:spPr>
          <a:xfrm>
            <a:off x="5605789" y="4495102"/>
            <a:ext cx="3912402" cy="196805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与 Adobe 客户支持互动</a:t>
            </a:r>
          </a:p>
        </p:txBody>
      </p:sp>
      <p:grpSp>
        <p:nvGrpSpPr>
          <p:cNvPr id="6" name="Group 5"/>
          <p:cNvGrpSpPr/>
          <p:nvPr/>
        </p:nvGrpSpPr>
        <p:grpSpPr>
          <a:xfrm>
            <a:off x="370668" y="1957894"/>
            <a:ext cx="3672000" cy="4442903"/>
            <a:chOff x="370668" y="2018857"/>
            <a:chExt cx="3672000" cy="4442903"/>
          </a:xfrm>
        </p:grpSpPr>
        <p:sp>
          <p:nvSpPr>
            <p:cNvPr id="73" name="Rectangle: Rounded Corners 72"/>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p:cNvSpPr txBox="1"/>
            <p:nvPr/>
          </p:nvSpPr>
          <p:spPr>
            <a:xfrm>
              <a:off x="496668" y="3212988"/>
              <a:ext cx="3420000" cy="458258"/>
            </a:xfrm>
            <a:prstGeom prst="rect">
              <a:avLst/>
            </a:prstGeom>
            <a:ln w="3175">
              <a:miter lim="400000"/>
            </a:ln>
          </p:spPr>
          <p:txBody>
            <a:bodyPr lIns="46849" tIns="46849" rIns="46849" bIns="46849" anchor="ctr"/>
            <a:lstStyle>
              <a:lvl1pPr algn="r" defTabSz="360045">
                <a:defRPr sz="2000" b="0">
                  <a:latin typeface="Adobe Clean Black"/>
                  <a:ea typeface="Adobe Clean Black"/>
                  <a:cs typeface="Adobe Clean Black"/>
                  <a:sym typeface="Adobe Clean Black"/>
                </a:defRPr>
              </a:lvl1pPr>
            </a:lstStyle>
            <a:p>
              <a:pPr algn="ctr"/>
              <a:r>
                <a:rPr lang="en-US" sz="1600">
                  <a:latin typeface="+mj-lt"/>
                </a:rPr>
                <a:t>谁可以联系 Adobe</a:t>
              </a:r>
            </a:p>
            <a:p>
              <a:pPr algn="ctr"/>
              <a:r>
                <a:rPr lang="en-US" sz="1600">
                  <a:latin typeface="+mj-lt"/>
                </a:rPr>
                <a:t>支持？</a:t>
              </a:r>
            </a:p>
          </p:txBody>
        </p:sp>
        <p:sp>
          <p:nvSpPr>
            <p:cNvPr id="76" name="Rectangle 75"/>
            <p:cNvSpPr/>
            <p:nvPr/>
          </p:nvSpPr>
          <p:spPr>
            <a:xfrm>
              <a:off x="496668" y="3756838"/>
              <a:ext cx="3420000" cy="2569934"/>
            </a:xfrm>
            <a:prstGeom prst="rect">
              <a:avLst/>
            </a:prstGeom>
          </p:spPr>
          <p:txBody>
            <a:bodyPr wrap="square">
              <a:spAutoFit/>
            </a:bodyPr>
            <a:lstStyle/>
            <a:p>
              <a:pPr>
                <a:spcAft>
                  <a:spcPts val="300"/>
                </a:spcAft>
                <a:buClr>
                  <a:srgbClr val="000000">
                    <a:lumMod val="85000"/>
                    <a:lumOff val="15000"/>
                  </a:srgbClr>
                </a:buClr>
                <a:defRPr/>
              </a:pPr>
              <a:r>
                <a:rPr lang="en-US" sz="1200">
                  <a:solidFill>
                    <a:srgbClr val="2C2C2C"/>
                  </a:solidFill>
                </a:rPr>
                <a:t>Adobe 将数据的安全性和保护您的数据放在最重要的位置。为了确保这一点，我们鼓励您将组织中的某个人任命为</a:t>
              </a:r>
              <a:r>
                <a:rPr lang="en-US" sz="1200">
                  <a:solidFill>
                    <a:srgbClr val="00B0F0"/>
                  </a:solidFill>
                  <a:hlinkClick r:id="rId2"/>
                </a:rPr>
                <a:t>指定的支持联系人</a:t>
              </a:r>
              <a:r>
                <a:rPr lang="en-US" sz="1200">
                  <a:solidFill>
                    <a:srgbClr val="2C2C2C"/>
                  </a:solidFill>
                </a:rPr>
                <a:t>，此人应具有产品的完整访问权限、接受过产品培训并可以解答特定于实施的基本问题。</a:t>
              </a:r>
            </a:p>
            <a:p>
              <a:pPr marL="228600" indent="-228600">
                <a:spcAft>
                  <a:spcPts val="300"/>
                </a:spcAft>
                <a:buClr>
                  <a:srgbClr val="000000">
                    <a:lumMod val="85000"/>
                    <a:lumOff val="15000"/>
                  </a:srgbClr>
                </a:buClr>
                <a:buFont typeface="Arial" panose="020B0604020202020204" pitchFamily="34" charset="0"/>
                <a:buChar char="•"/>
                <a:defRPr/>
              </a:pPr>
              <a:r>
                <a:rPr lang="en-US" sz="1200">
                  <a:solidFill>
                    <a:srgbClr val="2C2C2C"/>
                  </a:solidFill>
                </a:rPr>
                <a:t>只有指定的支持联系人才可以获得授权，以便讨论数据以及对帐户设置进行必要的更改。</a:t>
              </a:r>
            </a:p>
            <a:p>
              <a:pPr marL="228600" indent="-228600">
                <a:spcAft>
                  <a:spcPts val="300"/>
                </a:spcAft>
                <a:buClr>
                  <a:srgbClr val="000000">
                    <a:lumMod val="85000"/>
                    <a:lumOff val="15000"/>
                  </a:srgbClr>
                </a:buClr>
                <a:buFont typeface="Arial" panose="020B0604020202020204" pitchFamily="34" charset="0"/>
                <a:buChar char="•"/>
                <a:defRPr/>
              </a:pPr>
              <a:r>
                <a:rPr lang="en-US" sz="1200">
                  <a:solidFill>
                    <a:srgbClr val="2C2C2C"/>
                  </a:solidFill>
                </a:rPr>
                <a:t>没有获得授权成为指定支持联系人的人员可以联系支持团队，但是，将会被转到在线帮助/论坛。</a:t>
              </a:r>
              <a:endParaRPr lang="en-US" sz="1400">
                <a:solidFill>
                  <a:srgbClr val="2C2C2C"/>
                </a:solidFill>
              </a:endParaRPr>
            </a:p>
          </p:txBody>
        </p:sp>
        <p:grpSp>
          <p:nvGrpSpPr>
            <p:cNvPr id="74" name="Group 73"/>
            <p:cNvGrpSpPr/>
            <p:nvPr/>
          </p:nvGrpSpPr>
          <p:grpSpPr>
            <a:xfrm>
              <a:off x="1666668" y="2018857"/>
              <a:ext cx="1080000" cy="1080000"/>
              <a:chOff x="4335969" y="2307774"/>
              <a:chExt cx="1371948" cy="1371948"/>
            </a:xfrm>
          </p:grpSpPr>
          <p:grpSp>
            <p:nvGrpSpPr>
              <p:cNvPr id="77" name="Group 76"/>
              <p:cNvGrpSpPr/>
              <p:nvPr/>
            </p:nvGrpSpPr>
            <p:grpSpPr>
              <a:xfrm>
                <a:off x="4335969" y="2307774"/>
                <a:ext cx="1371948" cy="1371948"/>
                <a:chOff x="5378677" y="2730500"/>
                <a:chExt cx="2095500" cy="2095500"/>
              </a:xfrm>
            </p:grpSpPr>
            <p:sp>
              <p:nvSpPr>
                <p:cNvPr id="79" name="Oval 78"/>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725"/>
                <a:endParaRPr lang="en-GB" sz="1170" kern="0">
                  <a:solidFill>
                    <a:srgbClr val="FFFFFF"/>
                  </a:solidFill>
                  <a:latin typeface="Adobe Clean SemiLight" panose="020B0403020404020204" pitchFamily="34" charset="0"/>
                </a:endParaRPr>
              </a:p>
            </p:txBody>
          </p:sp>
        </p:grpSp>
      </p:grpSp>
      <p:grpSp>
        <p:nvGrpSpPr>
          <p:cNvPr id="5" name="Group 4"/>
          <p:cNvGrpSpPr/>
          <p:nvPr/>
        </p:nvGrpSpPr>
        <p:grpSpPr>
          <a:xfrm>
            <a:off x="4259998" y="1957894"/>
            <a:ext cx="3672000" cy="4442903"/>
            <a:chOff x="4259999" y="2018857"/>
            <a:chExt cx="3672000" cy="4442903"/>
          </a:xfrm>
        </p:grpSpPr>
        <p:sp>
          <p:nvSpPr>
            <p:cNvPr id="63" name="Rectangle: Rounded Corners 62"/>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p:cNvSpPr txBox="1"/>
            <p:nvPr/>
          </p:nvSpPr>
          <p:spPr>
            <a:xfrm>
              <a:off x="4385999" y="3212988"/>
              <a:ext cx="3420000" cy="458258"/>
            </a:xfrm>
            <a:prstGeom prst="rect">
              <a:avLst/>
            </a:prstGeom>
            <a:ln w="3175">
              <a:miter lim="400000"/>
            </a:ln>
          </p:spPr>
          <p:txBody>
            <a:bodyPr lIns="46849" tIns="46849" rIns="46849" bIns="46849" anchor="ctr"/>
            <a:lstStyle>
              <a:lvl1pPr algn="r" defTabSz="360045">
                <a:defRPr sz="2000" b="0">
                  <a:latin typeface="Adobe Clean Black"/>
                  <a:ea typeface="Adobe Clean Black"/>
                  <a:cs typeface="Adobe Clean Black"/>
                  <a:sym typeface="Adobe Clean Black"/>
                </a:defRPr>
              </a:lvl1pPr>
            </a:lstStyle>
            <a:p>
              <a:pPr algn="ctr"/>
              <a:r>
                <a:rPr lang="en-US" sz="1600">
                  <a:latin typeface="+mj-lt"/>
                </a:rPr>
                <a:t>修改或添加指定的</a:t>
              </a:r>
            </a:p>
            <a:p>
              <a:pPr algn="ctr"/>
              <a:r>
                <a:rPr lang="en-US" sz="1600">
                  <a:latin typeface="+mj-lt"/>
                </a:rPr>
                <a:t>支持联系人</a:t>
              </a:r>
            </a:p>
          </p:txBody>
        </p:sp>
        <p:sp>
          <p:nvSpPr>
            <p:cNvPr id="68" name="Rectangle 67"/>
            <p:cNvSpPr/>
            <p:nvPr/>
          </p:nvSpPr>
          <p:spPr>
            <a:xfrm>
              <a:off x="4385999" y="3756838"/>
              <a:ext cx="3420000" cy="829945"/>
            </a:xfrm>
            <a:prstGeom prst="rect">
              <a:avLst/>
            </a:prstGeom>
          </p:spPr>
          <p:txBody>
            <a:bodyPr wrap="square">
              <a:spAutoFit/>
            </a:bodyPr>
            <a:lstStyle/>
            <a:p>
              <a:pPr>
                <a:spcAft>
                  <a:spcPts val="300"/>
                </a:spcAft>
                <a:buClr>
                  <a:srgbClr val="000000">
                    <a:lumMod val="85000"/>
                    <a:lumOff val="15000"/>
                  </a:srgbClr>
                </a:buClr>
                <a:defRPr/>
              </a:pPr>
              <a:r>
                <a:rPr lang="en-US" sz="1200">
                  <a:solidFill>
                    <a:srgbClr val="2C2C2C"/>
                  </a:solidFill>
                </a:rPr>
                <a:t>只有现有指定的支持联系人才可以对同一家组织中现有指定的支持联系人名单进行任何更改。通过电话或电子邮件联系客户支持以添加/删除</a:t>
              </a:r>
              <a:br>
                <a:rPr lang="en-US" sz="1200">
                  <a:solidFill>
                    <a:srgbClr val="2C2C2C"/>
                  </a:solidFill>
                </a:rPr>
              </a:br>
              <a:r>
                <a:rPr lang="en-US" sz="1200">
                  <a:solidFill>
                    <a:srgbClr val="2C2C2C"/>
                  </a:solidFill>
                </a:rPr>
                <a:t>用户。</a:t>
              </a:r>
            </a:p>
          </p:txBody>
        </p:sp>
        <p:grpSp>
          <p:nvGrpSpPr>
            <p:cNvPr id="65" name="Group 64"/>
            <p:cNvGrpSpPr/>
            <p:nvPr/>
          </p:nvGrpSpPr>
          <p:grpSpPr>
            <a:xfrm>
              <a:off x="5555999" y="2018857"/>
              <a:ext cx="1080000" cy="1080000"/>
              <a:chOff x="4335969" y="2307774"/>
              <a:chExt cx="1371948" cy="1371948"/>
            </a:xfrm>
          </p:grpSpPr>
          <p:grpSp>
            <p:nvGrpSpPr>
              <p:cNvPr id="69" name="Group 68"/>
              <p:cNvGrpSpPr/>
              <p:nvPr/>
            </p:nvGrpSpPr>
            <p:grpSpPr>
              <a:xfrm>
                <a:off x="4335969" y="2307774"/>
                <a:ext cx="1371948" cy="1371948"/>
                <a:chOff x="5378677" y="2730500"/>
                <a:chExt cx="2095500" cy="2095500"/>
              </a:xfrm>
            </p:grpSpPr>
            <p:sp>
              <p:nvSpPr>
                <p:cNvPr id="71" name="Oval 70"/>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725"/>
                <a:endParaRPr lang="en-GB" sz="1170" kern="0">
                  <a:solidFill>
                    <a:srgbClr val="FFFFFF"/>
                  </a:solidFill>
                  <a:latin typeface="Adobe Clean SemiLight" panose="020B0403020404020204" pitchFamily="34" charset="0"/>
                </a:endParaRPr>
              </a:p>
            </p:txBody>
          </p:sp>
        </p:grpSp>
      </p:grpSp>
      <p:grpSp>
        <p:nvGrpSpPr>
          <p:cNvPr id="4" name="Group 3"/>
          <p:cNvGrpSpPr/>
          <p:nvPr/>
        </p:nvGrpSpPr>
        <p:grpSpPr>
          <a:xfrm>
            <a:off x="8149329" y="1957894"/>
            <a:ext cx="3672000" cy="4442903"/>
            <a:chOff x="8149329" y="2018857"/>
            <a:chExt cx="3672000" cy="4442903"/>
          </a:xfrm>
        </p:grpSpPr>
        <p:sp>
          <p:nvSpPr>
            <p:cNvPr id="54" name="Rectangle: Rounded Corners 53"/>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56" name="Applications"/>
            <p:cNvSpPr txBox="1"/>
            <p:nvPr/>
          </p:nvSpPr>
          <p:spPr>
            <a:xfrm>
              <a:off x="8275329" y="3212988"/>
              <a:ext cx="3420000" cy="458258"/>
            </a:xfrm>
            <a:prstGeom prst="rect">
              <a:avLst/>
            </a:prstGeom>
            <a:ln w="3175">
              <a:miter lim="400000"/>
            </a:ln>
          </p:spPr>
          <p:txBody>
            <a:bodyPr lIns="46849" tIns="46849" rIns="46849" bIns="46849" anchor="ctr"/>
            <a:lstStyle>
              <a:lvl1pPr algn="r" defTabSz="360045">
                <a:defRPr sz="2000" b="0">
                  <a:latin typeface="Adobe Clean Black"/>
                  <a:ea typeface="Adobe Clean Black"/>
                  <a:cs typeface="Adobe Clean Black"/>
                  <a:sym typeface="Adobe Clean Black"/>
                </a:defRPr>
              </a:lvl1pPr>
            </a:lstStyle>
            <a:p>
              <a:pPr algn="ctr"/>
              <a:r>
                <a:rPr lang="en-US" sz="1600">
                  <a:latin typeface="+mj-lt"/>
                </a:rPr>
                <a:t>如何联系 Adobe</a:t>
              </a:r>
            </a:p>
            <a:p>
              <a:pPr algn="ctr"/>
              <a:r>
                <a:rPr lang="en-US" sz="1600">
                  <a:latin typeface="+mj-lt"/>
                </a:rPr>
                <a:t>支持？</a:t>
              </a:r>
            </a:p>
          </p:txBody>
        </p:sp>
        <p:sp>
          <p:nvSpPr>
            <p:cNvPr id="57" name="Rectangle 56"/>
            <p:cNvSpPr/>
            <p:nvPr/>
          </p:nvSpPr>
          <p:spPr>
            <a:xfrm>
              <a:off x="8275329" y="3756838"/>
              <a:ext cx="3420000" cy="1985159"/>
            </a:xfrm>
            <a:prstGeom prst="rect">
              <a:avLst/>
            </a:prstGeom>
          </p:spPr>
          <p:txBody>
            <a:bodyPr wrap="square">
              <a:spAutoFit/>
            </a:bodyPr>
            <a:lstStyle/>
            <a:p>
              <a:pPr marL="0" lvl="1">
                <a:spcAft>
                  <a:spcPts val="600"/>
                </a:spcAft>
              </a:pPr>
              <a:r>
                <a:rPr lang="en-US" sz="1200" b="1"/>
                <a:t>Experience League 支持：</a:t>
              </a:r>
              <a:r>
                <a:rPr lang="en-US" sz="1200">
                  <a:solidFill>
                    <a:srgbClr val="00B0F0"/>
                  </a:solidFill>
                  <a:hlinkClick r:id="rId2"/>
                </a:rPr>
                <a:t>https://experienceleague.adobe.com/?support-solution=General#support</a:t>
              </a:r>
              <a:endParaRPr lang="en-US" sz="1200">
                <a:solidFill>
                  <a:srgbClr val="00B0F0"/>
                </a:solidFill>
              </a:endParaRPr>
            </a:p>
            <a:p>
              <a:pPr marL="0" lvl="1">
                <a:spcAft>
                  <a:spcPts val="600"/>
                </a:spcAft>
              </a:pPr>
              <a:endParaRPr lang="en-US" sz="1200">
                <a:solidFill>
                  <a:srgbClr val="00B0F0"/>
                </a:solidFill>
              </a:endParaRPr>
            </a:p>
            <a:p>
              <a:pPr marL="0" lvl="1">
                <a:spcAft>
                  <a:spcPts val="600"/>
                </a:spcAft>
              </a:pPr>
              <a:r>
                <a:rPr lang="en-US" sz="1200" b="1"/>
                <a:t>电话号码：</a:t>
              </a:r>
              <a:r>
                <a:rPr lang="en-US" sz="1200" u="sng">
                  <a:solidFill>
                    <a:srgbClr val="00B0F0"/>
                  </a:solidFill>
                  <a:hlinkClick r:id="rId3"/>
                </a:rPr>
                <a:t>https://helpx.adobe.com/contact/dma external/DMACustomeCareRegionalPhoneNumbers.html</a:t>
              </a:r>
              <a:endParaRPr lang="en-US" sz="1200">
                <a:solidFill>
                  <a:srgbClr val="00B0F0"/>
                </a:solidFill>
              </a:endParaRPr>
            </a:p>
            <a:p>
              <a:pPr marL="0" lvl="1">
                <a:spcAft>
                  <a:spcPts val="600"/>
                </a:spcAft>
              </a:pPr>
              <a:endParaRPr lang="en-US" sz="1200">
                <a:solidFill>
                  <a:srgbClr val="00B0F0"/>
                </a:solidFill>
              </a:endParaRPr>
            </a:p>
          </p:txBody>
        </p:sp>
        <p:grpSp>
          <p:nvGrpSpPr>
            <p:cNvPr id="55" name="Group 54"/>
            <p:cNvGrpSpPr/>
            <p:nvPr/>
          </p:nvGrpSpPr>
          <p:grpSpPr>
            <a:xfrm>
              <a:off x="9445329" y="2018857"/>
              <a:ext cx="1080000" cy="1080000"/>
              <a:chOff x="4335969" y="2307774"/>
              <a:chExt cx="1371948" cy="1371948"/>
            </a:xfrm>
          </p:grpSpPr>
          <p:grpSp>
            <p:nvGrpSpPr>
              <p:cNvPr id="58" name="Group 57"/>
              <p:cNvGrpSpPr/>
              <p:nvPr/>
            </p:nvGrpSpPr>
            <p:grpSpPr>
              <a:xfrm>
                <a:off x="4335969" y="2307774"/>
                <a:ext cx="1371948" cy="1371948"/>
                <a:chOff x="5378677" y="2730500"/>
                <a:chExt cx="2095500" cy="2095500"/>
              </a:xfrm>
            </p:grpSpPr>
            <p:sp>
              <p:nvSpPr>
                <p:cNvPr id="61" name="Oval 60"/>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725"/>
                <a:endParaRPr lang="en-GB" sz="1170" kern="0">
                  <a:solidFill>
                    <a:srgbClr val="FFFFFF"/>
                  </a:solidFill>
                  <a:latin typeface="Adobe Clean SemiLight" panose="020B0403020404020204" pitchFamily="34" charset="0"/>
                </a:endParaRPr>
              </a:p>
            </p:txBody>
          </p:sp>
        </p:grpSp>
      </p:grpSp>
      <p:sp>
        <p:nvSpPr>
          <p:cNvPr id="35" name="Rectangle 34"/>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 客户支持专家经过所有 Adobe Experience Cloud 解决方案的全面培训。他们具备资格，</a:t>
            </a:r>
          </a:p>
          <a:p>
            <a:pPr algn="ctr"/>
            <a:r>
              <a:rPr lang="en-US"/>
              <a:t>可以帮助您解答与解决方案功能、配置、问题和常规使用方法相关的问题。</a:t>
            </a:r>
          </a:p>
        </p:txBody>
      </p:sp>
      <p:pic>
        <p:nvPicPr>
          <p:cNvPr id="8" name="Graphic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1893" y="2242380"/>
            <a:ext cx="418084" cy="457280"/>
          </a:xfrm>
          <a:prstGeom prst="rect">
            <a:avLst/>
          </a:prstGeom>
        </p:spPr>
      </p:pic>
      <p:pic>
        <p:nvPicPr>
          <p:cNvPr id="10" name="Graphic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0733" y="2307441"/>
            <a:ext cx="450533" cy="424415"/>
          </a:xfrm>
          <a:prstGeom prst="rect">
            <a:avLst/>
          </a:prstGeom>
        </p:spPr>
      </p:pic>
      <p:pic>
        <p:nvPicPr>
          <p:cNvPr id="12" name="Graphic 1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4723" y="2257158"/>
            <a:ext cx="465038" cy="4650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工具和资源</a:t>
            </a:r>
          </a:p>
        </p:txBody>
      </p:sp>
      <p:sp>
        <p:nvSpPr>
          <p:cNvPr id="35" name="Rectangle 34"/>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 为您提供了丰富的信息和资源。要开始使用，我们建议您探索以下内容：</a:t>
            </a:r>
          </a:p>
        </p:txBody>
      </p:sp>
      <p:grpSp>
        <p:nvGrpSpPr>
          <p:cNvPr id="87" name="Group 86"/>
          <p:cNvGrpSpPr/>
          <p:nvPr/>
        </p:nvGrpSpPr>
        <p:grpSpPr>
          <a:xfrm>
            <a:off x="9553657" y="2204039"/>
            <a:ext cx="1631116" cy="1631116"/>
            <a:chOff x="5378677" y="2730500"/>
            <a:chExt cx="2095500" cy="2095500"/>
          </a:xfrm>
        </p:grpSpPr>
        <p:sp>
          <p:nvSpPr>
            <p:cNvPr id="92" name="Oval 91"/>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p:cNvSpPr/>
          <p:nvPr/>
        </p:nvSpPr>
        <p:spPr>
          <a:xfrm>
            <a:off x="9019215" y="4732807"/>
            <a:ext cx="2700000" cy="1015663"/>
          </a:xfrm>
          <a:prstGeom prst="rect">
            <a:avLst/>
          </a:prstGeom>
        </p:spPr>
        <p:txBody>
          <a:bodyPr wrap="square">
            <a:spAutoFit/>
          </a:bodyPr>
          <a:lstStyle/>
          <a:p>
            <a:pPr algn="ctr"/>
            <a:r>
              <a:rPr lang="en-US" sz="1200"/>
              <a:t>专业策划的学习课程、教程及文档、社区和支持资源</a:t>
            </a:r>
            <a:br>
              <a:rPr lang="en-US" sz="1200"/>
            </a:br>
            <a:endParaRPr lang="en-US" sz="1200"/>
          </a:p>
          <a:p>
            <a:pPr algn="ctr"/>
            <a:r>
              <a:rPr lang="en-US" sz="1200">
                <a:solidFill>
                  <a:srgbClr val="308FFF"/>
                </a:solidFill>
                <a:hlinkClick r:id="rId2"/>
              </a:rPr>
              <a:t>了解更多 &gt;</a:t>
            </a:r>
            <a:endParaRPr lang="en-US" sz="1200">
              <a:solidFill>
                <a:srgbClr val="308FFF"/>
              </a:solidFill>
            </a:endParaRPr>
          </a:p>
        </p:txBody>
      </p:sp>
      <p:cxnSp>
        <p:nvCxnSpPr>
          <p:cNvPr id="90" name="Straight Connector 89"/>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p:cNvSpPr/>
          <p:nvPr/>
        </p:nvSpPr>
        <p:spPr>
          <a:xfrm>
            <a:off x="9019215" y="4158382"/>
            <a:ext cx="2700000" cy="338554"/>
          </a:xfrm>
          <a:prstGeom prst="rect">
            <a:avLst/>
          </a:prstGeom>
        </p:spPr>
        <p:txBody>
          <a:bodyPr wrap="square">
            <a:spAutoFit/>
          </a:bodyPr>
          <a:lstStyle/>
          <a:p>
            <a:pPr algn="ctr"/>
            <a:r>
              <a:rPr lang="en-US" sz="1600">
                <a:latin typeface="+mj-lt"/>
              </a:rPr>
              <a:t>Experience League</a:t>
            </a:r>
          </a:p>
        </p:txBody>
      </p:sp>
      <p:grpSp>
        <p:nvGrpSpPr>
          <p:cNvPr id="52" name="Group 51"/>
          <p:cNvGrpSpPr/>
          <p:nvPr/>
        </p:nvGrpSpPr>
        <p:grpSpPr>
          <a:xfrm>
            <a:off x="6704847" y="2204039"/>
            <a:ext cx="1631116" cy="1631116"/>
            <a:chOff x="5378677" y="2730500"/>
            <a:chExt cx="2095500" cy="2095500"/>
          </a:xfrm>
        </p:grpSpPr>
        <p:sp>
          <p:nvSpPr>
            <p:cNvPr id="81" name="Oval 80"/>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p:cNvSpPr/>
          <p:nvPr/>
        </p:nvSpPr>
        <p:spPr>
          <a:xfrm>
            <a:off x="6170405" y="4732807"/>
            <a:ext cx="2700000" cy="1015663"/>
          </a:xfrm>
          <a:prstGeom prst="rect">
            <a:avLst/>
          </a:prstGeom>
        </p:spPr>
        <p:txBody>
          <a:bodyPr wrap="square">
            <a:spAutoFit/>
          </a:bodyPr>
          <a:lstStyle/>
          <a:p>
            <a:pPr algn="ctr"/>
            <a:r>
              <a:rPr lang="en-US" sz="1200"/>
              <a:t>随时了解最新的 Adobe Experience Cloud 产品更新和维护版本</a:t>
            </a:r>
            <a:br>
              <a:rPr lang="en-US" sz="1200"/>
            </a:br>
            <a:endParaRPr lang="en-US" sz="1200"/>
          </a:p>
          <a:p>
            <a:pPr algn="ctr"/>
            <a:r>
              <a:rPr lang="en-US" sz="1200">
                <a:solidFill>
                  <a:srgbClr val="308FFF"/>
                </a:solidFill>
                <a:hlinkClick r:id="rId3"/>
              </a:rPr>
              <a:t>了解更多 &gt;</a:t>
            </a:r>
            <a:endParaRPr lang="en-US" sz="1200">
              <a:solidFill>
                <a:srgbClr val="308FFF"/>
              </a:solidFill>
            </a:endParaRPr>
          </a:p>
        </p:txBody>
      </p:sp>
      <p:cxnSp>
        <p:nvCxnSpPr>
          <p:cNvPr id="64" name="Straight Connector 63"/>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170405" y="4158382"/>
            <a:ext cx="2700000" cy="584775"/>
          </a:xfrm>
          <a:prstGeom prst="rect">
            <a:avLst/>
          </a:prstGeom>
        </p:spPr>
        <p:txBody>
          <a:bodyPr wrap="square">
            <a:spAutoFit/>
          </a:bodyPr>
          <a:lstStyle/>
          <a:p>
            <a:pPr algn="ctr"/>
            <a:r>
              <a:rPr lang="en-US" sz="1600">
                <a:latin typeface="+mj-lt"/>
              </a:rPr>
              <a:t>优先产品</a:t>
            </a:r>
            <a:br>
              <a:rPr lang="en-US" sz="1600">
                <a:latin typeface="+mj-lt"/>
              </a:rPr>
            </a:br>
            <a:r>
              <a:rPr lang="en-US" sz="1600">
                <a:latin typeface="+mj-lt"/>
              </a:rPr>
              <a:t>更新服务</a:t>
            </a:r>
          </a:p>
        </p:txBody>
      </p:sp>
      <p:sp>
        <p:nvSpPr>
          <p:cNvPr id="54" name="Freeform: Shape 53"/>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p:cNvGrpSpPr/>
          <p:nvPr/>
        </p:nvGrpSpPr>
        <p:grpSpPr>
          <a:xfrm>
            <a:off x="3856037" y="2204039"/>
            <a:ext cx="1631116" cy="1631116"/>
            <a:chOff x="5378677" y="2730500"/>
            <a:chExt cx="2095500" cy="2095500"/>
          </a:xfrm>
        </p:grpSpPr>
        <p:sp>
          <p:nvSpPr>
            <p:cNvPr id="49" name="Oval 48"/>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p:cNvSpPr/>
          <p:nvPr/>
        </p:nvSpPr>
        <p:spPr>
          <a:xfrm>
            <a:off x="3321595" y="4732806"/>
            <a:ext cx="2700000" cy="1015663"/>
          </a:xfrm>
          <a:prstGeom prst="rect">
            <a:avLst/>
          </a:prstGeom>
        </p:spPr>
        <p:txBody>
          <a:bodyPr wrap="square">
            <a:spAutoFit/>
          </a:bodyPr>
          <a:lstStyle/>
          <a:p>
            <a:pPr algn="ctr"/>
            <a:r>
              <a:rPr lang="en-US" sz="1200"/>
              <a:t>及时而准确的信息可帮助保护您免于恶意攻击</a:t>
            </a:r>
          </a:p>
          <a:p>
            <a:pPr algn="ctr"/>
            <a:endParaRPr lang="en-US" sz="1200"/>
          </a:p>
          <a:p>
            <a:pPr algn="ctr"/>
            <a:r>
              <a:rPr lang="en-US" sz="1200">
                <a:solidFill>
                  <a:srgbClr val="308FFF"/>
                </a:solidFill>
                <a:hlinkClick r:id="rId4"/>
              </a:rPr>
              <a:t>了解更多 &gt;</a:t>
            </a:r>
            <a:endParaRPr lang="en-US" sz="1200">
              <a:solidFill>
                <a:srgbClr val="308FFF"/>
              </a:solidFill>
            </a:endParaRPr>
          </a:p>
        </p:txBody>
      </p:sp>
      <p:cxnSp>
        <p:nvCxnSpPr>
          <p:cNvPr id="47" name="Straight Connector 46"/>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321595" y="4158382"/>
            <a:ext cx="2700000" cy="584775"/>
          </a:xfrm>
          <a:prstGeom prst="rect">
            <a:avLst/>
          </a:prstGeom>
        </p:spPr>
        <p:txBody>
          <a:bodyPr wrap="square">
            <a:spAutoFit/>
          </a:bodyPr>
          <a:lstStyle/>
          <a:p>
            <a:pPr algn="ctr"/>
            <a:r>
              <a:rPr lang="en-US" sz="1600">
                <a:latin typeface="+mj-lt"/>
              </a:rPr>
              <a:t>Security Notification</a:t>
            </a:r>
          </a:p>
          <a:p>
            <a:pPr algn="ctr"/>
            <a:r>
              <a:rPr lang="en-US" sz="1600">
                <a:latin typeface="+mj-lt"/>
              </a:rPr>
              <a:t>Service</a:t>
            </a:r>
          </a:p>
        </p:txBody>
      </p:sp>
      <p:sp>
        <p:nvSpPr>
          <p:cNvPr id="55" name="Freeform: Shape 54"/>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p:cNvGrpSpPr/>
          <p:nvPr/>
        </p:nvGrpSpPr>
        <p:grpSpPr>
          <a:xfrm>
            <a:off x="1007227" y="2204039"/>
            <a:ext cx="1631116" cy="1631116"/>
            <a:chOff x="5378677" y="2730500"/>
            <a:chExt cx="2095500" cy="2095500"/>
          </a:xfrm>
        </p:grpSpPr>
        <p:sp>
          <p:nvSpPr>
            <p:cNvPr id="41" name="Oval 40"/>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p:cNvSpPr/>
          <p:nvPr/>
        </p:nvSpPr>
        <p:spPr>
          <a:xfrm>
            <a:off x="472785" y="4732806"/>
            <a:ext cx="2700000" cy="1015663"/>
          </a:xfrm>
          <a:prstGeom prst="rect">
            <a:avLst/>
          </a:prstGeom>
        </p:spPr>
        <p:txBody>
          <a:bodyPr wrap="square">
            <a:spAutoFit/>
          </a:bodyPr>
          <a:lstStyle/>
          <a:p>
            <a:pPr algn="ctr"/>
            <a:r>
              <a:rPr lang="en-US" sz="1200"/>
              <a:t>订阅以确保您随时了解有关 Adobe Experience Cloud 中新增功能和修补程序的最新信息</a:t>
            </a:r>
            <a:br>
              <a:rPr lang="en-US" sz="1200"/>
            </a:br>
            <a:endParaRPr lang="en-US" sz="1200"/>
          </a:p>
          <a:p>
            <a:pPr algn="ctr"/>
            <a:r>
              <a:rPr lang="en-US" sz="1200">
                <a:solidFill>
                  <a:srgbClr val="308FFF"/>
                </a:solidFill>
                <a:hlinkClick r:id="rId5"/>
              </a:rPr>
              <a:t>了解更多 &gt;</a:t>
            </a:r>
            <a:endParaRPr lang="en-US" sz="1200">
              <a:solidFill>
                <a:srgbClr val="308FFF"/>
              </a:solidFill>
            </a:endParaRPr>
          </a:p>
        </p:txBody>
      </p:sp>
      <p:cxnSp>
        <p:nvCxnSpPr>
          <p:cNvPr id="39" name="Straight Connector 38"/>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72785" y="4158382"/>
            <a:ext cx="2700000" cy="584775"/>
          </a:xfrm>
          <a:prstGeom prst="rect">
            <a:avLst/>
          </a:prstGeom>
        </p:spPr>
        <p:txBody>
          <a:bodyPr wrap="square">
            <a:spAutoFit/>
          </a:bodyPr>
          <a:lstStyle/>
          <a:p>
            <a:pPr algn="ctr"/>
            <a:r>
              <a:rPr lang="en-US" sz="1600">
                <a:latin typeface="+mj-lt"/>
              </a:rPr>
              <a:t>Experience Cloud 发行说明 – 抢先体验</a:t>
            </a:r>
          </a:p>
        </p:txBody>
      </p:sp>
      <p:sp>
        <p:nvSpPr>
          <p:cNvPr id="56" name="Freeform: Shape 55"/>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p:cNvSpPr txBox="1"/>
          <p:nvPr/>
        </p:nvSpPr>
        <p:spPr>
          <a:xfrm>
            <a:off x="3033854" y="449283"/>
            <a:ext cx="9022650" cy="1015663"/>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defTabSz="914400">
              <a:lnSpc>
                <a:spcPts val="2400"/>
              </a:lnSpc>
              <a:buNone/>
              <a:defRPr/>
            </a:pPr>
            <a:r>
              <a:rPr lang="en-US" sz="2000">
                <a:solidFill>
                  <a:srgbClr val="00B0F0"/>
                </a:solidFill>
                <a:latin typeface="+mn-lt"/>
                <a:hlinkClick r:id="rId2"/>
              </a:rPr>
              <a:t>Experience League</a:t>
            </a:r>
            <a:r>
              <a:rPr lang="en-US" sz="2000">
                <a:solidFill>
                  <a:srgbClr val="00B0F0"/>
                </a:solidFill>
                <a:latin typeface="+mn-lt"/>
              </a:rPr>
              <a:t> </a:t>
            </a:r>
            <a:r>
              <a:rPr lang="en-US" sz="2000">
                <a:latin typeface="+mn-lt"/>
              </a:rPr>
              <a:t>是一个统一的场所，包括自助和讲师指导的培训、社区及其他支持选项，客户可以在这里</a:t>
            </a:r>
            <a:r>
              <a:rPr lang="en-US" sz="2000">
                <a:latin typeface="+mj-lt"/>
              </a:rPr>
              <a:t>学习、建立联系和取得进步</a:t>
            </a:r>
            <a:r>
              <a:rPr lang="en-US" sz="2000">
                <a:latin typeface="+mn-lt"/>
              </a:rPr>
              <a:t>，并沿着个性化的路径走向成功。</a:t>
            </a:r>
          </a:p>
        </p:txBody>
      </p:sp>
      <p:grpSp>
        <p:nvGrpSpPr>
          <p:cNvPr id="10" name="Group 9"/>
          <p:cNvGrpSpPr/>
          <p:nvPr/>
        </p:nvGrpSpPr>
        <p:grpSpPr>
          <a:xfrm>
            <a:off x="374473" y="353624"/>
            <a:ext cx="2659381" cy="1294110"/>
            <a:chOff x="307088" y="439688"/>
            <a:chExt cx="2659381" cy="129411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p:cNvPr>
            <p:cNvSpPr txBox="1"/>
            <p:nvPr/>
          </p:nvSpPr>
          <p:spPr>
            <a:xfrm>
              <a:off x="565805" y="1429394"/>
              <a:ext cx="2208651" cy="304404"/>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bg1"/>
                  </a:solidFill>
                  <a:latin typeface="Adobe Clean" panose="020B0503020404020204" pitchFamily="34" charset="0"/>
                  <a:ea typeface="Adobe Clean" panose="020B0503020404020204" pitchFamily="34" charset="0"/>
                  <a:cs typeface="Adobe Clean" panose="020B0503020404020204" pitchFamily="34"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defTabSz="914400">
                <a:lnSpc>
                  <a:spcPct val="120000"/>
                </a:lnSpc>
                <a:buNone/>
                <a:defRPr/>
              </a:pPr>
              <a:r>
                <a:rPr lang="en-US" sz="1200">
                  <a:solidFill>
                    <a:srgbClr val="00B0F0"/>
                  </a:solidFill>
                  <a:latin typeface="+mn-lt"/>
                </a:rPr>
                <a:t>experienceleague.adobe.com</a:t>
              </a:r>
            </a:p>
          </p:txBody>
        </p:sp>
        <p:sp>
          <p:nvSpPr>
            <p:cNvPr id="66" name="TextBox 7"/>
            <p:cNvSpPr txBox="1"/>
            <p:nvPr/>
          </p:nvSpPr>
          <p:spPr>
            <a:xfrm>
              <a:off x="307088" y="1046129"/>
              <a:ext cx="265938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latin typeface="Adobe Clean" panose="020B0503020404020204" pitchFamily="34" charset="0"/>
                </a:rPr>
                <a:t>学习。建立联系。取得进步。</a:t>
              </a:r>
            </a:p>
          </p:txBody>
        </p:sp>
        <p:pic>
          <p:nvPicPr>
            <p:cNvPr id="67" name="Graphic 6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p:cNvGrpSpPr/>
          <p:nvPr/>
        </p:nvGrpSpPr>
        <p:grpSpPr>
          <a:xfrm>
            <a:off x="374473" y="2428388"/>
            <a:ext cx="11430529" cy="2492391"/>
            <a:chOff x="374473" y="2923244"/>
            <a:chExt cx="11430529" cy="2492391"/>
          </a:xfrm>
        </p:grpSpPr>
        <p:grpSp>
          <p:nvGrpSpPr>
            <p:cNvPr id="19" name="Group 18"/>
            <p:cNvGrpSpPr/>
            <p:nvPr/>
          </p:nvGrpSpPr>
          <p:grpSpPr>
            <a:xfrm>
              <a:off x="374473" y="2923244"/>
              <a:ext cx="2695966" cy="2492391"/>
              <a:chOff x="559994" y="2923244"/>
              <a:chExt cx="2695966" cy="2492391"/>
            </a:xfrm>
          </p:grpSpPr>
          <p:pic>
            <p:nvPicPr>
              <p:cNvPr id="78" name="Picture 77" descr="手机屏幕截图&#10;&#10;自动生成描述"/>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p:cNvGrpSpPr/>
              <p:nvPr/>
            </p:nvGrpSpPr>
            <p:grpSpPr>
              <a:xfrm>
                <a:off x="559994" y="4882780"/>
                <a:ext cx="2695966" cy="532855"/>
                <a:chOff x="4000500" y="1895754"/>
                <a:chExt cx="1000125" cy="2664807"/>
              </a:xfrm>
            </p:grpSpPr>
            <p:sp>
              <p:nvSpPr>
                <p:cNvPr id="102" name="Rectangle: Rounded Corners 101"/>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3" name="Rectangle: Rounded Corners 102"/>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由</a:t>
                  </a:r>
                  <a:r>
                    <a:rPr lang="en-US" sz="1400" kern="0">
                      <a:solidFill>
                        <a:srgbClr val="FFFFFF"/>
                      </a:solidFill>
                      <a:cs typeface="+mn-lt"/>
                    </a:rPr>
                    <a:t> Adobe</a:t>
                  </a:r>
                  <a:r>
                    <a:rPr lang="en-US" sz="1400" kern="0">
                      <a:solidFill>
                        <a:srgbClr val="FFFFFF"/>
                      </a:solidFill>
                      <a:latin typeface="Adobe Clean ExtraBold"/>
                    </a:rPr>
                    <a:t> 专家设计的</a:t>
                  </a:r>
                </a:p>
                <a:p>
                  <a:pPr algn="ctr"/>
                  <a:r>
                    <a:rPr lang="en-US" sz="1400" kern="0">
                      <a:solidFill>
                        <a:srgbClr val="FFFFFF"/>
                      </a:solidFill>
                      <a:latin typeface="Adobe Clean ExtraBold"/>
                    </a:rPr>
                    <a:t>引导式学习</a:t>
                  </a:r>
                </a:p>
              </p:txBody>
            </p:sp>
          </p:grpSp>
        </p:grpSp>
        <p:grpSp>
          <p:nvGrpSpPr>
            <p:cNvPr id="18" name="Group 17"/>
            <p:cNvGrpSpPr/>
            <p:nvPr/>
          </p:nvGrpSpPr>
          <p:grpSpPr>
            <a:xfrm>
              <a:off x="3291340" y="2941094"/>
              <a:ext cx="2716592" cy="2474541"/>
              <a:chOff x="3351538" y="2941094"/>
              <a:chExt cx="2716592" cy="2474541"/>
            </a:xfrm>
          </p:grpSpPr>
          <p:pic>
            <p:nvPicPr>
              <p:cNvPr id="77" name="Picture 76" descr="手机屏幕截图&#10;&#10;自动生成描述"/>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p:cNvGrpSpPr/>
              <p:nvPr/>
            </p:nvGrpSpPr>
            <p:grpSpPr>
              <a:xfrm>
                <a:off x="3351538" y="4882780"/>
                <a:ext cx="2695966" cy="532855"/>
                <a:chOff x="4000500" y="1895754"/>
                <a:chExt cx="1000125" cy="2664807"/>
              </a:xfrm>
            </p:grpSpPr>
            <p:sp>
              <p:nvSpPr>
                <p:cNvPr id="105" name="Rectangle: Rounded Corners 104"/>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6" name="Rectangle: Rounded Corners 10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利用产品指南和支持文章快速解答问题</a:t>
                  </a:r>
                </a:p>
              </p:txBody>
            </p:sp>
          </p:grpSp>
        </p:grpSp>
        <p:grpSp>
          <p:nvGrpSpPr>
            <p:cNvPr id="17" name="Group 16"/>
            <p:cNvGrpSpPr/>
            <p:nvPr/>
          </p:nvGrpSpPr>
          <p:grpSpPr>
            <a:xfrm>
              <a:off x="6208207" y="2941094"/>
              <a:ext cx="2695966" cy="2474541"/>
              <a:chOff x="6146637" y="2941094"/>
              <a:chExt cx="2695966" cy="2474541"/>
            </a:xfrm>
          </p:grpSpPr>
          <p:pic>
            <p:nvPicPr>
              <p:cNvPr id="76" name="Picture 75" descr="计算机屏幕截图&#10;&#10;自动生成描述"/>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p:cNvGrpSpPr/>
              <p:nvPr/>
            </p:nvGrpSpPr>
            <p:grpSpPr>
              <a:xfrm>
                <a:off x="6146637" y="4882780"/>
                <a:ext cx="2695966" cy="532855"/>
                <a:chOff x="4000500" y="1895754"/>
                <a:chExt cx="1000125" cy="2664807"/>
              </a:xfrm>
            </p:grpSpPr>
            <p:sp>
              <p:nvSpPr>
                <p:cNvPr id="108" name="Rectangle: Rounded Corners 107"/>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9" name="Rectangle: Rounded Corners 10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专家社区</a:t>
                  </a:r>
                  <a:br>
                    <a:rPr lang="en-US" sz="1400" kern="0">
                      <a:solidFill>
                        <a:srgbClr val="FFFFFF"/>
                      </a:solidFill>
                      <a:latin typeface="Adobe Clean ExtraBold"/>
                    </a:rPr>
                  </a:br>
                  <a:r>
                    <a:rPr lang="en-US" sz="1400" kern="0">
                      <a:solidFill>
                        <a:srgbClr val="FFFFFF"/>
                      </a:solidFill>
                      <a:latin typeface="Adobe Clean ExtraBold"/>
                    </a:rPr>
                    <a:t>和学习伙伴</a:t>
                  </a:r>
                </a:p>
              </p:txBody>
            </p:sp>
          </p:grpSp>
        </p:grpSp>
        <p:grpSp>
          <p:nvGrpSpPr>
            <p:cNvPr id="16" name="Group 15"/>
            <p:cNvGrpSpPr/>
            <p:nvPr/>
          </p:nvGrpSpPr>
          <p:grpSpPr>
            <a:xfrm>
              <a:off x="9109036" y="2941094"/>
              <a:ext cx="2695966" cy="2474541"/>
              <a:chOff x="8924855" y="2941094"/>
              <a:chExt cx="2695966" cy="2474541"/>
            </a:xfrm>
          </p:grpSpPr>
          <p:pic>
            <p:nvPicPr>
              <p:cNvPr id="79" name="Picture 78" descr="社交媒体发帖屏幕截图&#10;&#10;自动生成描述"/>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p:cNvGrpSpPr/>
              <p:nvPr/>
            </p:nvGrpSpPr>
            <p:grpSpPr>
              <a:xfrm>
                <a:off x="8924855" y="4882780"/>
                <a:ext cx="2695966" cy="532855"/>
                <a:chOff x="4000500" y="1895754"/>
                <a:chExt cx="1000125" cy="2664807"/>
              </a:xfrm>
            </p:grpSpPr>
            <p:sp>
              <p:nvSpPr>
                <p:cNvPr id="111" name="Rectangle: Rounded Corners 110"/>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2" name="Rectangle: Rounded Corners 111"/>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kern="0">
                      <a:solidFill>
                        <a:srgbClr val="FFFFFF"/>
                      </a:solidFill>
                      <a:latin typeface="Adobe Clean ExtraBold"/>
                    </a:rPr>
                    <a:t>在线支持</a:t>
                  </a:r>
                </a:p>
              </p:txBody>
            </p:sp>
          </p:grpSp>
        </p:grpSp>
      </p:grpSp>
      <p:grpSp>
        <p:nvGrpSpPr>
          <p:cNvPr id="30" name="Group 29"/>
          <p:cNvGrpSpPr/>
          <p:nvPr/>
        </p:nvGrpSpPr>
        <p:grpSpPr>
          <a:xfrm>
            <a:off x="374473" y="5159473"/>
            <a:ext cx="11435119" cy="1106538"/>
            <a:chOff x="374473" y="5245537"/>
            <a:chExt cx="11435119" cy="1106538"/>
          </a:xfrm>
        </p:grpSpPr>
        <p:grpSp>
          <p:nvGrpSpPr>
            <p:cNvPr id="27" name="Group 26"/>
            <p:cNvGrpSpPr/>
            <p:nvPr/>
          </p:nvGrpSpPr>
          <p:grpSpPr>
            <a:xfrm>
              <a:off x="6193937" y="5245537"/>
              <a:ext cx="5615655" cy="1106538"/>
              <a:chOff x="5944115" y="5234779"/>
              <a:chExt cx="5615655" cy="1106538"/>
            </a:xfrm>
          </p:grpSpPr>
          <p:grpSp>
            <p:nvGrpSpPr>
              <p:cNvPr id="123" name="Group 122"/>
              <p:cNvGrpSpPr/>
              <p:nvPr/>
            </p:nvGrpSpPr>
            <p:grpSpPr>
              <a:xfrm rot="16200000">
                <a:off x="8198673" y="2980220"/>
                <a:ext cx="1106538" cy="5615655"/>
                <a:chOff x="4000500" y="1895754"/>
                <a:chExt cx="1000125" cy="2664807"/>
              </a:xfrm>
            </p:grpSpPr>
            <p:sp>
              <p:nvSpPr>
                <p:cNvPr id="130" name="Rectangle: Rounded Corners 129"/>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p:cNvGrpSpPr/>
              <p:nvPr/>
            </p:nvGrpSpPr>
            <p:grpSpPr>
              <a:xfrm>
                <a:off x="6129243" y="5336614"/>
                <a:ext cx="902866" cy="902866"/>
                <a:chOff x="698214" y="1577347"/>
                <a:chExt cx="1951666" cy="1951666"/>
              </a:xfrm>
            </p:grpSpPr>
            <p:grpSp>
              <p:nvGrpSpPr>
                <p:cNvPr id="126" name="Group 125"/>
                <p:cNvGrpSpPr/>
                <p:nvPr/>
              </p:nvGrpSpPr>
              <p:grpSpPr>
                <a:xfrm>
                  <a:off x="698214" y="1577347"/>
                  <a:ext cx="1951666" cy="1951666"/>
                  <a:chOff x="5378677" y="2730500"/>
                  <a:chExt cx="2095500" cy="2095500"/>
                </a:xfrm>
              </p:grpSpPr>
              <p:sp>
                <p:nvSpPr>
                  <p:cNvPr id="128" name="Oval 127"/>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p:cNvSpPr/>
              <p:nvPr/>
            </p:nvSpPr>
            <p:spPr>
              <a:xfrm>
                <a:off x="7117083" y="5430068"/>
                <a:ext cx="3958487" cy="373380"/>
              </a:xfrm>
              <a:prstGeom prst="rect">
                <a:avLst/>
              </a:prstGeom>
            </p:spPr>
            <p:txBody>
              <a:bodyPr wrap="square">
                <a:spAutoFit/>
              </a:bodyPr>
              <a:lstStyle/>
              <a:p>
                <a:pPr>
                  <a:lnSpc>
                    <a:spcPts val="2200"/>
                  </a:lnSpc>
                  <a:defRPr/>
                </a:pPr>
                <a:r>
                  <a:rPr lang="en-US" sz="2000" b="1">
                    <a:solidFill>
                      <a:srgbClr val="000000"/>
                    </a:solidFill>
                    <a:cs typeface="+mn-lt"/>
                  </a:rPr>
                  <a:t>Experience League</a:t>
                </a:r>
                <a:r>
                  <a:rPr lang="en-US" sz="2000" b="1">
                    <a:solidFill>
                      <a:srgbClr val="000000"/>
                    </a:solidFill>
                    <a:latin typeface="Adobe Clean"/>
                  </a:rPr>
                  <a:t> 提供移动版！</a:t>
                </a:r>
              </a:p>
            </p:txBody>
          </p:sp>
          <p:pic>
            <p:nvPicPr>
              <p:cNvPr id="24" name="Graphic 23"/>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p:cNvGrpSpPr/>
            <p:nvPr/>
          </p:nvGrpSpPr>
          <p:grpSpPr>
            <a:xfrm>
              <a:off x="374473" y="5245537"/>
              <a:ext cx="5615658" cy="1106538"/>
              <a:chOff x="382413" y="5234779"/>
              <a:chExt cx="5615658" cy="1106538"/>
            </a:xfrm>
          </p:grpSpPr>
          <p:grpSp>
            <p:nvGrpSpPr>
              <p:cNvPr id="113" name="Group 112"/>
              <p:cNvGrpSpPr/>
              <p:nvPr/>
            </p:nvGrpSpPr>
            <p:grpSpPr>
              <a:xfrm rot="16200000">
                <a:off x="2636973" y="2980219"/>
                <a:ext cx="1106538" cy="5615658"/>
                <a:chOff x="4000500" y="1895754"/>
                <a:chExt cx="1000125" cy="2664807"/>
              </a:xfrm>
            </p:grpSpPr>
            <p:sp>
              <p:nvSpPr>
                <p:cNvPr id="114" name="Rectangle: Rounded Corners 113"/>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p:cNvGrpSpPr/>
              <p:nvPr/>
            </p:nvGrpSpPr>
            <p:grpSpPr>
              <a:xfrm>
                <a:off x="567540" y="5336614"/>
                <a:ext cx="902866" cy="902866"/>
                <a:chOff x="698214" y="1577347"/>
                <a:chExt cx="1951666" cy="1951666"/>
              </a:xfrm>
            </p:grpSpPr>
            <p:grpSp>
              <p:nvGrpSpPr>
                <p:cNvPr id="117" name="Group 116"/>
                <p:cNvGrpSpPr/>
                <p:nvPr/>
              </p:nvGrpSpPr>
              <p:grpSpPr>
                <a:xfrm>
                  <a:off x="698214" y="1577347"/>
                  <a:ext cx="1951666" cy="1951666"/>
                  <a:chOff x="5378677" y="2730500"/>
                  <a:chExt cx="2095500" cy="2095500"/>
                </a:xfrm>
              </p:grpSpPr>
              <p:sp>
                <p:nvSpPr>
                  <p:cNvPr id="119" name="Oval 118"/>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p:cNvSpPr/>
              <p:nvPr/>
            </p:nvSpPr>
            <p:spPr>
              <a:xfrm>
                <a:off x="1555380" y="5430068"/>
                <a:ext cx="3958487" cy="655320"/>
              </a:xfrm>
              <a:prstGeom prst="rect">
                <a:avLst/>
              </a:prstGeom>
            </p:spPr>
            <p:txBody>
              <a:bodyPr wrap="square">
                <a:spAutoFit/>
              </a:bodyPr>
              <a:lstStyle/>
              <a:p>
                <a:pPr>
                  <a:lnSpc>
                    <a:spcPts val="2200"/>
                  </a:lnSpc>
                  <a:defRPr/>
                </a:pPr>
                <a:r>
                  <a:rPr lang="en-US" sz="2000" b="1">
                    <a:solidFill>
                      <a:srgbClr val="000000"/>
                    </a:solidFill>
                    <a:cs typeface="+mn-lt"/>
                  </a:rPr>
                  <a:t>Experience League 遍及全球！</a:t>
                </a:r>
              </a:p>
              <a:p>
                <a:pPr>
                  <a:lnSpc>
                    <a:spcPts val="2200"/>
                  </a:lnSpc>
                  <a:defRPr/>
                </a:pPr>
                <a:r>
                  <a:rPr lang="en-US" sz="2000" b="1">
                    <a:solidFill>
                      <a:srgbClr val="000000"/>
                    </a:solidFill>
                    <a:cs typeface="+mn-lt"/>
                  </a:rPr>
                  <a:t>（12 种语言）</a:t>
                </a:r>
              </a:p>
            </p:txBody>
          </p:sp>
          <p:pic>
            <p:nvPicPr>
              <p:cNvPr id="26" name="Graphic 25"/>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手机屏幕截图&#10;&#10;自动生成描述"/>
          <p:cNvPicPr>
            <a:picLocks noChangeAspect="1"/>
          </p:cNvPicPr>
          <p:nvPr/>
        </p:nvPicPr>
        <p:blipFill rotWithShape="1">
          <a:blip r:embed="rId14"/>
          <a:srcRect b="76612"/>
          <a:stretch>
            <a:fillRect/>
          </a:stretch>
        </p:blipFill>
        <p:spPr>
          <a:xfrm>
            <a:off x="506048" y="2466551"/>
            <a:ext cx="2480221" cy="1497691"/>
          </a:xfrm>
          <a:prstGeom prst="rect">
            <a:avLst/>
          </a:prstGeom>
          <a:ln w="3175">
            <a:solidFill>
              <a:schemeClr val="bg1">
                <a:lumMod val="65000"/>
              </a:schemeClr>
            </a:solidFill>
          </a:ln>
          <a:effectLst/>
        </p:spPr>
      </p:pic>
      <p:pic>
        <p:nvPicPr>
          <p:cNvPr id="70" name="Picture 69" descr="手机屏幕截图&#10;&#10;自动生成描述"/>
          <p:cNvPicPr>
            <a:picLocks noChangeAspect="1"/>
          </p:cNvPicPr>
          <p:nvPr/>
        </p:nvPicPr>
        <p:blipFill rotWithShape="1">
          <a:blip r:embed="rId15"/>
          <a:srcRect t="-1" b="71176"/>
          <a:stretch>
            <a:fillRect/>
          </a:stretch>
        </p:blipFill>
        <p:spPr>
          <a:xfrm>
            <a:off x="3354580" y="2466552"/>
            <a:ext cx="2571660" cy="1510400"/>
          </a:xfrm>
          <a:prstGeom prst="rect">
            <a:avLst/>
          </a:prstGeom>
          <a:ln>
            <a:solidFill>
              <a:schemeClr val="bg1">
                <a:lumMod val="65000"/>
              </a:schemeClr>
            </a:solidFill>
          </a:ln>
        </p:spPr>
      </p:pic>
      <p:pic>
        <p:nvPicPr>
          <p:cNvPr id="71" name="Picture 70" descr="手机屏幕截图&#10;&#10;自动生成描述"/>
          <p:cNvPicPr>
            <a:picLocks noChangeAspect="1"/>
          </p:cNvPicPr>
          <p:nvPr/>
        </p:nvPicPr>
        <p:blipFill rotWithShape="1">
          <a:blip r:embed="rId16"/>
          <a:srcRect b="26680"/>
          <a:stretch>
            <a:fillRect/>
          </a:stretch>
        </p:blipFill>
        <p:spPr>
          <a:xfrm>
            <a:off x="6254507" y="2455447"/>
            <a:ext cx="2495955" cy="1528016"/>
          </a:xfrm>
          <a:prstGeom prst="rect">
            <a:avLst/>
          </a:prstGeom>
          <a:ln>
            <a:solidFill>
              <a:schemeClr val="bg1">
                <a:lumMod val="65000"/>
              </a:schemeClr>
            </a:solidFill>
          </a:ln>
        </p:spPr>
      </p:pic>
      <p:pic>
        <p:nvPicPr>
          <p:cNvPr id="72" name="Picture 71" descr="手机屏幕截图&#10;&#10;自动生成描述"/>
          <p:cNvPicPr>
            <a:picLocks noChangeAspect="1"/>
          </p:cNvPicPr>
          <p:nvPr/>
        </p:nvPicPr>
        <p:blipFill rotWithShape="1">
          <a:blip r:embed="rId17"/>
          <a:srcRect b="62476"/>
          <a:stretch>
            <a:fillRect/>
          </a:stretch>
        </p:blipFill>
        <p:spPr>
          <a:xfrm>
            <a:off x="9239858" y="2477574"/>
            <a:ext cx="2461560" cy="1472814"/>
          </a:xfrm>
          <a:prstGeom prst="rect">
            <a:avLst/>
          </a:prstGeom>
          <a:ln>
            <a:solidFill>
              <a:schemeClr val="bg1">
                <a:lumMod val="65000"/>
              </a:schemeClr>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a:xfrm>
            <a:off x="909189" y="312663"/>
            <a:ext cx="7951587" cy="646189"/>
          </a:xfrm>
          <a:prstGeom prst="rect">
            <a:avLst/>
          </a:prstGeom>
        </p:spPr>
        <p:txBody>
          <a:bodyPr/>
          <a:lstStyle/>
          <a:p>
            <a:r>
              <a:rPr lang="en-US" sz="1800">
                <a:latin typeface="Adobe Clean ExtraBold" panose="020B0503020404020204" pitchFamily="34" charset="0"/>
              </a:rPr>
              <a:t>Adobe Experience Cloud：</a:t>
            </a:r>
            <a:r>
              <a:rPr lang="en-US" sz="1800">
                <a:solidFill>
                  <a:srgbClr val="1A1A1A"/>
                </a:solidFill>
                <a:latin typeface="Adobe Clean SemiLight" panose="020B0403020404020204" pitchFamily="34" charset="0"/>
              </a:rPr>
              <a:t>一套综合解决方案，可用于构建营销活动、管理广告投放以及获得有关您业务的深入情报。</a:t>
            </a:r>
            <a:r>
              <a:rPr lang="en-US" sz="1600">
                <a:solidFill>
                  <a:srgbClr val="F8271A"/>
                </a:solidFill>
                <a:latin typeface="Adobe Clean SemiLight" panose="020B0403020404020204" pitchFamily="34" charset="0"/>
                <a:hlinkClick r:id="rId3"/>
              </a:rPr>
              <a:t>了解详情</a:t>
            </a:r>
            <a:endParaRPr lang="en-US" sz="1600">
              <a:solidFill>
                <a:srgbClr val="F8271A"/>
              </a:solidFill>
              <a:latin typeface="Adobe Clean SemiLight" panose="020B0403020404020204" pitchFamily="34" charset="0"/>
            </a:endParaRPr>
          </a:p>
        </p:txBody>
      </p:sp>
      <p:sp>
        <p:nvSpPr>
          <p:cNvPr id="128" name="TextBox 127"/>
          <p:cNvSpPr txBox="1"/>
          <p:nvPr/>
        </p:nvSpPr>
        <p:spPr>
          <a:xfrm>
            <a:off x="9212904" y="410051"/>
            <a:ext cx="2800992" cy="307777"/>
          </a:xfrm>
          <a:prstGeom prst="rect">
            <a:avLst/>
          </a:prstGeom>
          <a:noFill/>
        </p:spPr>
        <p:txBody>
          <a:bodyPr wrap="square" rtlCol="0">
            <a:spAutoFit/>
          </a:bodyPr>
          <a:lstStyle/>
          <a:p>
            <a:pPr algn="ctr"/>
            <a:r>
              <a:rPr lang="en-US" sz="1400">
                <a:solidFill>
                  <a:srgbClr val="F8271A"/>
                </a:solidFill>
                <a:latin typeface="Adobe Clean ExtraBold" panose="020B0503020404020204" pitchFamily="34" charset="0"/>
                <a:hlinkClick r:id="rId4"/>
              </a:rPr>
              <a:t>Adobe Experience Cloud 教程</a:t>
            </a:r>
            <a:endParaRPr lang="en-US" sz="1400">
              <a:solidFill>
                <a:srgbClr val="F8271A"/>
              </a:solidFill>
              <a:latin typeface="Adobe Clean ExtraBold" panose="020B0503020404020204" pitchFamily="34" charset="0"/>
            </a:endParaRPr>
          </a:p>
        </p:txBody>
      </p:sp>
      <p:cxnSp>
        <p:nvCxnSpPr>
          <p:cNvPr id="17" name="Straight Connector 16"/>
          <p:cNvCxnSpPr/>
          <p:nvPr/>
        </p:nvCxnSpPr>
        <p:spPr>
          <a:xfrm>
            <a:off x="8989330"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红色背景上的白色字符&#10;&#10;自动生成描述"/>
          <p:cNvPicPr>
            <a:picLocks noChangeAspect="1"/>
          </p:cNvPicPr>
          <p:nvPr/>
        </p:nvPicPr>
        <p:blipFill>
          <a:blip r:embed="rId5"/>
          <a:stretch>
            <a:fillRect/>
          </a:stretch>
        </p:blipFill>
        <p:spPr>
          <a:xfrm>
            <a:off x="291466" y="290429"/>
            <a:ext cx="608359" cy="608359"/>
          </a:xfrm>
          <a:prstGeom prst="rect">
            <a:avLst/>
          </a:prstGeom>
        </p:spPr>
      </p:pic>
      <p:sp>
        <p:nvSpPr>
          <p:cNvPr id="57" name="Rectangle 56"/>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sp>
        <p:nvSpPr>
          <p:cNvPr id="58" name="Rectangle 57"/>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grpSp>
        <p:nvGrpSpPr>
          <p:cNvPr id="59" name="Group 58"/>
          <p:cNvGrpSpPr/>
          <p:nvPr/>
        </p:nvGrpSpPr>
        <p:grpSpPr>
          <a:xfrm>
            <a:off x="1021365" y="5048492"/>
            <a:ext cx="4189161" cy="461665"/>
            <a:chOff x="1091966" y="5048492"/>
            <a:chExt cx="4189161" cy="461665"/>
          </a:xfrm>
        </p:grpSpPr>
        <p:pic>
          <p:nvPicPr>
            <p:cNvPr id="61" name="Picture 60" descr="徽标，图标&#10;&#10;自动生成描述"/>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徽标，图标&#10;&#10;自动生成描述"/>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徽标，图标&#10;&#10;自动生成描述"/>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徽标，图标&#10;&#10;自动生成描述"/>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徽标，图标&#10;&#10;自动生成描述"/>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sp>
        <p:nvSpPr>
          <p:cNvPr id="70" name="Rectangle 69"/>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en-US" kern="0">
                <a:solidFill>
                  <a:srgbClr val="FFFFFF"/>
                </a:solidFill>
                <a:latin typeface="Adobe Clean SemiLight" panose="020B0403020404020204" pitchFamily="34" charset="0"/>
              </a:rPr>
              <a:t>             </a:t>
            </a:r>
          </a:p>
        </p:txBody>
      </p:sp>
      <p:grpSp>
        <p:nvGrpSpPr>
          <p:cNvPr id="71" name="Group 70"/>
          <p:cNvGrpSpPr/>
          <p:nvPr/>
        </p:nvGrpSpPr>
        <p:grpSpPr>
          <a:xfrm>
            <a:off x="6668236" y="2162489"/>
            <a:ext cx="4608574" cy="461665"/>
            <a:chOff x="6749616" y="2162489"/>
            <a:chExt cx="4608574" cy="461665"/>
          </a:xfrm>
        </p:grpSpPr>
        <p:pic>
          <p:nvPicPr>
            <p:cNvPr id="74" name="Picture 73" descr="徽标，图标&#10;&#10;自动生成描述"/>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徽标，图标&#10;&#10;自动生成描述"/>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徽标，图标&#10;&#10;自动生成描述"/>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徽标，图标&#10;&#10;自动生成描述"/>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p:cNvSpPr txBox="1"/>
          <p:nvPr/>
        </p:nvSpPr>
        <p:spPr>
          <a:xfrm>
            <a:off x="7793039" y="1455151"/>
            <a:ext cx="2358978" cy="318355"/>
          </a:xfrm>
          <a:prstGeom prst="rect">
            <a:avLst/>
          </a:prstGeom>
          <a:ln w="3175">
            <a:miter lim="400000"/>
          </a:ln>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n-US" sz="1600">
                <a:solidFill>
                  <a:srgbClr val="1A1A1A"/>
                </a:solidFill>
                <a:latin typeface="Adobe Clean ExtraBold" panose="020B0503020404020204" pitchFamily="34" charset="0"/>
              </a:rPr>
              <a:t>数据见解和受众</a:t>
            </a:r>
            <a:endParaRPr sz="1600">
              <a:solidFill>
                <a:srgbClr val="1A1A1A"/>
              </a:solidFill>
              <a:latin typeface="Adobe Clean ExtraBold" panose="020B0503020404020204" pitchFamily="34" charset="0"/>
            </a:endParaRPr>
          </a:p>
        </p:txBody>
      </p:sp>
      <p:sp>
        <p:nvSpPr>
          <p:cNvPr id="107" name="Adobe Marketing Cloud"/>
          <p:cNvSpPr txBox="1"/>
          <p:nvPr/>
        </p:nvSpPr>
        <p:spPr>
          <a:xfrm>
            <a:off x="2134527" y="1466735"/>
            <a:ext cx="1962844" cy="318355"/>
          </a:xfrm>
          <a:prstGeom prst="rect">
            <a:avLst/>
          </a:prstGeom>
          <a:ln w="3175">
            <a:miter lim="400000"/>
          </a:ln>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i="0" u="none" strike="noStrike" kern="1200" cap="none" spc="0" normalizeH="0" baseline="0" noProof="0">
                <a:ln>
                  <a:noFill/>
                </a:ln>
                <a:solidFill>
                  <a:srgbClr val="1A1A1A"/>
                </a:solidFill>
                <a:effectLst/>
                <a:uLnTx/>
                <a:uFillTx/>
                <a:latin typeface="Adobe Clean ExtraBold" panose="020B0503020404020204" pitchFamily="34" charset="0"/>
                <a:sym typeface="Adobe Clean Light"/>
              </a:rPr>
              <a:t>内容和商务</a:t>
            </a:r>
            <a:endParaRPr kumimoji="0" sz="1600" i="0" u="none" strike="noStrike" kern="1200" cap="none" spc="0" normalizeH="0" baseline="0" noProof="0">
              <a:ln>
                <a:noFill/>
              </a:ln>
              <a:solidFill>
                <a:srgbClr val="1A1A1A"/>
              </a:solidFill>
              <a:effectLst/>
              <a:uLnTx/>
              <a:uFillTx/>
              <a:latin typeface="Adobe Clean ExtraBold" panose="020B0503020404020204" pitchFamily="34" charset="0"/>
              <a:sym typeface="Adobe Clean Light"/>
            </a:endParaRPr>
          </a:p>
        </p:txBody>
      </p:sp>
      <p:grpSp>
        <p:nvGrpSpPr>
          <p:cNvPr id="109" name="Group 108"/>
          <p:cNvGrpSpPr/>
          <p:nvPr/>
        </p:nvGrpSpPr>
        <p:grpSpPr>
          <a:xfrm>
            <a:off x="1728671" y="2144443"/>
            <a:ext cx="1199076" cy="1020434"/>
            <a:chOff x="1482671" y="2144443"/>
            <a:chExt cx="1199076" cy="1020434"/>
          </a:xfrm>
        </p:grpSpPr>
        <p:pic>
          <p:nvPicPr>
            <p:cNvPr id="113" name="Picture 112" descr="徽标，图标&#10;&#10;自动生成描述"/>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p:cNvSpPr txBox="1"/>
            <p:nvPr/>
          </p:nvSpPr>
          <p:spPr>
            <a:xfrm>
              <a:off x="1482671" y="2723412"/>
              <a:ext cx="1199076" cy="441465"/>
            </a:xfrm>
            <a:prstGeom prst="rect">
              <a:avLst/>
            </a:prstGeom>
            <a:ln w="3175">
              <a:miter lim="400000"/>
            </a:ln>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Experience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grpSp>
        <p:nvGrpSpPr>
          <p:cNvPr id="110" name="Group 109"/>
          <p:cNvGrpSpPr/>
          <p:nvPr/>
        </p:nvGrpSpPr>
        <p:grpSpPr>
          <a:xfrm>
            <a:off x="3354796" y="2144443"/>
            <a:ext cx="1148423" cy="877307"/>
            <a:chOff x="3614589" y="2144443"/>
            <a:chExt cx="1148423" cy="877307"/>
          </a:xfrm>
        </p:grpSpPr>
        <p:pic>
          <p:nvPicPr>
            <p:cNvPr id="111" name="Picture 110" descr="徽标，图标&#10;&#10;自动生成描述"/>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p:cNvSpPr txBox="1"/>
            <p:nvPr/>
          </p:nvSpPr>
          <p:spPr>
            <a:xfrm>
              <a:off x="3614589" y="2764950"/>
              <a:ext cx="1148423" cy="256800"/>
            </a:xfrm>
            <a:prstGeom prst="rect">
              <a:avLst/>
            </a:prstGeom>
            <a:ln w="3175">
              <a:miter lim="400000"/>
            </a:ln>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Commerce</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sp>
        <p:nvSpPr>
          <p:cNvPr id="115" name="Adobe Marketing Cloud"/>
          <p:cNvSpPr txBox="1"/>
          <p:nvPr/>
        </p:nvSpPr>
        <p:spPr>
          <a:xfrm>
            <a:off x="2240772" y="4261410"/>
            <a:ext cx="1750350" cy="318355"/>
          </a:xfrm>
          <a:prstGeom prst="rect">
            <a:avLst/>
          </a:prstGeom>
          <a:ln w="3175">
            <a:miter lim="400000"/>
          </a:ln>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i="0" u="none" strike="noStrike" kern="1200" cap="none" spc="0" normalizeH="0" baseline="0" noProof="0">
                <a:ln>
                  <a:noFill/>
                </a:ln>
                <a:solidFill>
                  <a:srgbClr val="1A1A1A"/>
                </a:solidFill>
                <a:effectLst/>
                <a:uLnTx/>
                <a:uFillTx/>
                <a:latin typeface="Adobe Clean ExtraBold" panose="020B0503020404020204" pitchFamily="34" charset="0"/>
                <a:sym typeface="Adobe Clean Light"/>
              </a:rPr>
              <a:t>客户历程</a:t>
            </a:r>
            <a:endParaRPr kumimoji="0" sz="1600" i="0" u="none" strike="noStrike" kern="1200" cap="none" spc="0" normalizeH="0" baseline="0" noProof="0">
              <a:ln>
                <a:noFill/>
              </a:ln>
              <a:solidFill>
                <a:srgbClr val="1A1A1A"/>
              </a:solidFill>
              <a:effectLst/>
              <a:uLnTx/>
              <a:uFillTx/>
              <a:latin typeface="Adobe Clean ExtraBold" panose="020B0503020404020204" pitchFamily="34" charset="0"/>
              <a:sym typeface="Adobe Clean Light"/>
            </a:endParaRPr>
          </a:p>
        </p:txBody>
      </p:sp>
      <p:sp>
        <p:nvSpPr>
          <p:cNvPr id="116" name="Search"/>
          <p:cNvSpPr txBox="1"/>
          <p:nvPr/>
        </p:nvSpPr>
        <p:spPr>
          <a:xfrm>
            <a:off x="770840" y="5665350"/>
            <a:ext cx="885561" cy="256800"/>
          </a:xfrm>
          <a:prstGeom prst="rect">
            <a:avLst/>
          </a:prstGeom>
          <a:ln w="3175">
            <a:miter lim="400000"/>
          </a:ln>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Target</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7" name="DSP"/>
          <p:cNvSpPr txBox="1"/>
          <p:nvPr/>
        </p:nvSpPr>
        <p:spPr>
          <a:xfrm>
            <a:off x="1808743" y="5669103"/>
            <a:ext cx="1357189" cy="256800"/>
          </a:xfrm>
          <a:prstGeom prst="rect">
            <a:avLst/>
          </a:prstGeom>
          <a:ln w="3175">
            <a:miter lim="400000"/>
          </a:ln>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Campaign</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8" name="TV"/>
          <p:cNvSpPr txBox="1"/>
          <p:nvPr/>
        </p:nvSpPr>
        <p:spPr>
          <a:xfrm>
            <a:off x="3259508" y="5648532"/>
            <a:ext cx="1008087" cy="441465"/>
          </a:xfrm>
          <a:prstGeom prst="rect">
            <a:avLst/>
          </a:prstGeom>
          <a:ln w="3175">
            <a:miter lim="400000"/>
          </a:ln>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Journey Optimizer</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9" name="Creative"/>
          <p:cNvSpPr txBox="1"/>
          <p:nvPr/>
        </p:nvSpPr>
        <p:spPr>
          <a:xfrm>
            <a:off x="4438330" y="5665350"/>
            <a:ext cx="1037647" cy="441465"/>
          </a:xfrm>
          <a:prstGeom prst="rect">
            <a:avLst/>
          </a:prstGeom>
          <a:ln w="3175">
            <a:miter lim="400000"/>
          </a:ln>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Marketo Engage</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22" name="Adobe Marketing Cloud"/>
          <p:cNvSpPr txBox="1"/>
          <p:nvPr/>
        </p:nvSpPr>
        <p:spPr>
          <a:xfrm>
            <a:off x="8032271" y="4261410"/>
            <a:ext cx="1880514" cy="318355"/>
          </a:xfrm>
          <a:prstGeom prst="rect">
            <a:avLst/>
          </a:prstGeom>
          <a:ln w="3175">
            <a:miter lim="400000"/>
          </a:ln>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en-US" sz="1600">
                <a:solidFill>
                  <a:srgbClr val="1A1A1A"/>
                </a:solidFill>
                <a:latin typeface="Adobe Clean ExtraBold" panose="020B0503020404020204" pitchFamily="34" charset="0"/>
              </a:rPr>
              <a:t>营销工作流</a:t>
            </a:r>
            <a:endParaRPr sz="1600">
              <a:solidFill>
                <a:srgbClr val="1A1A1A"/>
              </a:solidFill>
              <a:latin typeface="Adobe Clean ExtraBold" panose="020B0503020404020204" pitchFamily="34" charset="0"/>
            </a:endParaRPr>
          </a:p>
        </p:txBody>
      </p:sp>
      <p:sp>
        <p:nvSpPr>
          <p:cNvPr id="125" name="Magento Commerce"/>
          <p:cNvSpPr txBox="1"/>
          <p:nvPr/>
        </p:nvSpPr>
        <p:spPr>
          <a:xfrm>
            <a:off x="8425145" y="5669103"/>
            <a:ext cx="1094755" cy="256800"/>
          </a:xfrm>
          <a:prstGeom prst="rect">
            <a:avLst/>
          </a:prstGeom>
          <a:ln w="3175">
            <a:miter lim="400000"/>
          </a:ln>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defRPr/>
            </a:pPr>
            <a:r>
              <a:rPr lang="en-US">
                <a:solidFill>
                  <a:srgbClr val="1A1A1A"/>
                </a:solidFill>
                <a:latin typeface="Adobe Clean SemiLight" panose="020B0403020404020204" pitchFamily="34" charset="0"/>
              </a:rPr>
              <a:t>Adobe</a:t>
            </a: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 Workfront</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2" name="Adobe Campaign"/>
          <p:cNvSpPr txBox="1"/>
          <p:nvPr/>
        </p:nvSpPr>
        <p:spPr>
          <a:xfrm>
            <a:off x="6582194" y="2764843"/>
            <a:ext cx="592373" cy="441465"/>
          </a:xfrm>
          <a:prstGeom prst="rect">
            <a:avLst/>
          </a:prstGeom>
          <a:ln w="3175">
            <a:miter lim="400000"/>
          </a:ln>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a:t>
            </a:r>
          </a:p>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3" name="Marketo Engage"/>
          <p:cNvSpPr txBox="1"/>
          <p:nvPr/>
        </p:nvSpPr>
        <p:spPr>
          <a:xfrm>
            <a:off x="7699849" y="2792404"/>
            <a:ext cx="1138564" cy="441465"/>
          </a:xfrm>
          <a:prstGeom prst="rect">
            <a:avLst/>
          </a:prstGeom>
          <a:ln w="3175">
            <a:miter lim="400000"/>
          </a:ln>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Customer Journey 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4" name="Adobe Experience Manager"/>
          <p:cNvSpPr txBox="1"/>
          <p:nvPr/>
        </p:nvSpPr>
        <p:spPr>
          <a:xfrm>
            <a:off x="9098610" y="2776444"/>
            <a:ext cx="1126181" cy="441465"/>
          </a:xfrm>
          <a:prstGeom prst="rect">
            <a:avLst/>
          </a:prstGeom>
          <a:ln w="3175">
            <a:miter lim="400000"/>
          </a:ln>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Real-Time CDP</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5" name="Adobe Target"/>
          <p:cNvSpPr txBox="1"/>
          <p:nvPr/>
        </p:nvSpPr>
        <p:spPr>
          <a:xfrm>
            <a:off x="10503855" y="2764843"/>
            <a:ext cx="1065233" cy="441465"/>
          </a:xfrm>
          <a:prstGeom prst="rect">
            <a:avLst/>
          </a:prstGeom>
          <a:ln w="3175">
            <a:miter lim="400000"/>
          </a:ln>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Audience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cxnSp>
        <p:nvCxnSpPr>
          <p:cNvPr id="136" name="Straight Connector 135"/>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794787" y="2796819"/>
            <a:ext cx="7023751" cy="1394267"/>
          </a:xfrm>
        </p:spPr>
        <p:txBody>
          <a:bodyPr/>
          <a:lstStyle/>
          <a:p>
            <a:r>
              <a:rPr lang="en-US"/>
              <a:t>Premier Support</a:t>
            </a:r>
          </a:p>
          <a:p>
            <a:pPr>
              <a:lnSpc>
                <a:spcPct val="100000"/>
              </a:lnSpc>
            </a:pPr>
            <a:r>
              <a:rPr lang="en-US" sz="2000" b="0"/>
              <a:t>方案：</a:t>
            </a:r>
            <a:r>
              <a:rPr lang="en-US" sz="2000" b="0" u="sng"/>
              <a:t>商业支持  |  企业支持  |  Elite 支持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spAutoFit/>
          </a:bodyPr>
          <a:lstStyle/>
          <a:p>
            <a:pPr algn="r"/>
            <a:r>
              <a:rPr lang="en-US" sz="1200" i="1">
                <a:solidFill>
                  <a:srgbClr val="5F5F5F"/>
                </a:solidFill>
                <a:cs typeface="Arial" panose="020B0604020202020204"/>
                <a:hlinkClick r:id="rId3"/>
              </a:rPr>
              <a:t>https://adobe.ly/businesssupport</a:t>
            </a:r>
            <a:endParaRPr lang="en-US" sz="1200" i="1"/>
          </a:p>
        </p:txBody>
      </p:sp>
      <p:sp>
        <p:nvSpPr>
          <p:cNvPr id="2" name="Title 1"/>
          <p:cNvSpPr>
            <a:spLocks noGrp="1"/>
          </p:cNvSpPr>
          <p:nvPr>
            <p:ph type="title"/>
          </p:nvPr>
        </p:nvSpPr>
        <p:spPr/>
        <p:txBody>
          <a:bodyPr/>
          <a:lstStyle/>
          <a:p>
            <a:r>
              <a:rPr lang="en-US"/>
              <a:t>商业支持</a:t>
            </a:r>
          </a:p>
        </p:txBody>
      </p:sp>
      <p:graphicFrame>
        <p:nvGraphicFramePr>
          <p:cNvPr id="3" name="Table 2"/>
          <p:cNvGraphicFramePr>
            <a:graphicFrameLocks noGrp="1"/>
          </p:cNvGraphicFramePr>
          <p:nvPr>
            <p:custDataLst>
              <p:tags r:id="rId1"/>
            </p:custData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20000"/>
                    </a:ext>
                  </a:extLst>
                </a:gridCol>
                <a:gridCol w="2045608">
                  <a:extLst>
                    <a:ext uri="{9D8B030D-6E8A-4147-A177-3AD203B41FA5}">
                      <a16:colId xmlns:a16="http://schemas.microsoft.com/office/drawing/2014/main" val="20001"/>
                    </a:ext>
                  </a:extLst>
                </a:gridCol>
                <a:gridCol w="690879">
                  <a:extLst>
                    <a:ext uri="{9D8B030D-6E8A-4147-A177-3AD203B41FA5}">
                      <a16:colId xmlns:a16="http://schemas.microsoft.com/office/drawing/2014/main" val="20002"/>
                    </a:ext>
                  </a:extLst>
                </a:gridCol>
              </a:tblGrid>
              <a:tr h="403726">
                <a:tc gridSpan="3">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algn="ctr"/>
                      <a:r>
                        <a:rPr lang="en-US" sz="1600">
                          <a:solidFill>
                            <a:schemeClr val="bg1"/>
                          </a:solidFill>
                          <a:latin typeface="+mj-lt"/>
                        </a:rPr>
                        <a:t>交付团队和功能</a:t>
                      </a:r>
                      <a:endParaRPr lang="en-US" sz="1600" b="1" i="0">
                        <a:solidFill>
                          <a:schemeClr val="bg1"/>
                        </a:solidFill>
                        <a:latin typeface="+mj-lt"/>
                      </a:endParaRP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p>
                      <a:endParaRPr lang="en-US"/>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1386210">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0" i="0" kern="1200">
                          <a:solidFill>
                            <a:schemeClr val="bg1"/>
                          </a:solidFill>
                          <a:latin typeface="+mj-lt"/>
                          <a:ea typeface="+mn-ea"/>
                          <a:cs typeface="+mn-cs"/>
                        </a:rPr>
                        <a:t>分配的</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专家</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帐户支持主管</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743009">
                <a:tc rowSpan="5">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0" i="0" kern="1200">
                          <a:solidFill>
                            <a:schemeClr val="bg1"/>
                          </a:solidFill>
                          <a:latin typeface="+mj-lt"/>
                          <a:ea typeface="+mn-ea"/>
                          <a:cs typeface="+mn-cs"/>
                        </a:rPr>
                        <a:t>支持</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服务</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在线支持</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营业时间</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0002"/>
                  </a:ext>
                </a:extLst>
              </a:tr>
              <a:tr h="743009">
                <a:tc vMerge="1">
                  <a:txBody>
                    <a:bodyPr/>
                    <a:lstStyle/>
                    <a:p>
                      <a:endParaRPr lang="en-US"/>
                    </a:p>
                  </a:txBody>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全天候 P1 问题支持</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743009">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指定的支持联系人</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0004"/>
                  </a:ext>
                </a:extLst>
              </a:tr>
              <a:tr h="743009">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实时电话支持</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743009">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上报管理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0006"/>
                  </a:ext>
                </a:extLst>
              </a:tr>
            </a:tbl>
          </a:graphicData>
        </a:graphic>
      </p:graphicFrame>
      <p:grpSp>
        <p:nvGrpSpPr>
          <p:cNvPr id="4" name="Group 3"/>
          <p:cNvGrpSpPr/>
          <p:nvPr/>
        </p:nvGrpSpPr>
        <p:grpSpPr>
          <a:xfrm>
            <a:off x="4511039" y="930652"/>
            <a:ext cx="7370066" cy="360000"/>
            <a:chOff x="4000500" y="1895754"/>
            <a:chExt cx="1000125" cy="2664807"/>
          </a:xfrm>
        </p:grpSpPr>
        <p:sp>
          <p:nvSpPr>
            <p:cNvPr id="5" name="Rectangle: Rounded Corners 4"/>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b="0" i="0" u="none" strike="noStrike" kern="0" cap="none" spc="0" normalizeH="0" baseline="0" noProof="0">
                  <a:ln>
                    <a:noFill/>
                  </a:ln>
                  <a:solidFill>
                    <a:srgbClr val="FFFFFF"/>
                  </a:solidFill>
                  <a:effectLst/>
                  <a:uLnTx/>
                  <a:uFillTx/>
                  <a:latin typeface="Adobe Clean ExtraBold"/>
                  <a:ea typeface="+mn-ea"/>
                  <a:cs typeface="+mn-cs"/>
                </a:rPr>
                <a:t>级别和功能</a:t>
              </a:r>
            </a:p>
          </p:txBody>
        </p:sp>
      </p:grpSp>
      <p:sp>
        <p:nvSpPr>
          <p:cNvPr id="8" name="Rectangle 7"/>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p:cNvSpPr txBox="1"/>
          <p:nvPr/>
        </p:nvSpPr>
        <p:spPr>
          <a:xfrm>
            <a:off x="4605743" y="1888828"/>
            <a:ext cx="7180653" cy="738664"/>
          </a:xfrm>
          <a:prstGeom prst="rect">
            <a:avLst/>
          </a:prstGeom>
          <a:noFill/>
        </p:spPr>
        <p:txBody>
          <a:bodyPr wrap="square">
            <a:spAutoFit/>
          </a:bodyPr>
          <a:lstStyle/>
          <a:p>
            <a:r>
              <a:rPr lang="en-US" sz="1400"/>
              <a:t>访问在线资源以获取文档，与其他专家和客户互动以获得最佳实践，以及参与网络研讨会系列（办公时间）。对于故障排除提示和技巧，还可通过几个渠道来提交问题和案例。</a:t>
            </a:r>
          </a:p>
        </p:txBody>
      </p:sp>
      <p:grpSp>
        <p:nvGrpSpPr>
          <p:cNvPr id="10" name="Group 9"/>
          <p:cNvGrpSpPr/>
          <p:nvPr/>
        </p:nvGrpSpPr>
        <p:grpSpPr>
          <a:xfrm>
            <a:off x="4605744" y="1498727"/>
            <a:ext cx="7180654" cy="360000"/>
            <a:chOff x="4000500" y="1895754"/>
            <a:chExt cx="1000125" cy="2664807"/>
          </a:xfrm>
        </p:grpSpPr>
        <p:sp>
          <p:nvSpPr>
            <p:cNvPr id="11" name="Rectangle: Rounded Corners 10"/>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在线支持</a:t>
              </a:r>
            </a:p>
          </p:txBody>
        </p:sp>
      </p:grpSp>
      <p:sp>
        <p:nvSpPr>
          <p:cNvPr id="13" name="Rectangle 12"/>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在线论坛</a:t>
            </a:r>
          </a:p>
        </p:txBody>
      </p:sp>
      <p:sp>
        <p:nvSpPr>
          <p:cNvPr id="14" name="TextBox 13"/>
          <p:cNvSpPr txBox="1"/>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全天候访问社区</a:t>
            </a:r>
          </a:p>
        </p:txBody>
      </p:sp>
      <p:cxnSp>
        <p:nvCxnSpPr>
          <p:cNvPr id="15" name="Straight Connector 14"/>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19" name="Graphic 1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3852" y="3009134"/>
            <a:ext cx="228459" cy="228459"/>
          </a:xfrm>
          <a:prstGeom prst="rect">
            <a:avLst/>
          </a:prstGeom>
        </p:spPr>
      </p:pic>
      <p:sp>
        <p:nvSpPr>
          <p:cNvPr id="21" name="Oval 20"/>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22" name="Graphic 2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84443" y="3909011"/>
            <a:ext cx="227277" cy="219702"/>
          </a:xfrm>
          <a:prstGeom prst="rect">
            <a:avLst/>
          </a:prstGeom>
        </p:spPr>
      </p:pic>
      <p:sp>
        <p:nvSpPr>
          <p:cNvPr id="24" name="Oval 23"/>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25" name="Graphic 2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0695" y="5796167"/>
            <a:ext cx="214773" cy="222179"/>
          </a:xfrm>
          <a:prstGeom prst="rect">
            <a:avLst/>
          </a:prstGeom>
        </p:spPr>
      </p:pic>
      <p:sp>
        <p:nvSpPr>
          <p:cNvPr id="27" name="Oval 26"/>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28" name="Graphic 2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85591" y="4816128"/>
            <a:ext cx="224981" cy="224981"/>
          </a:xfrm>
          <a:prstGeom prst="rect">
            <a:avLst/>
          </a:prstGeom>
        </p:spPr>
      </p:pic>
      <p:sp>
        <p:nvSpPr>
          <p:cNvPr id="29" name="Rectangle 28"/>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实时聊天支持*</a:t>
            </a:r>
          </a:p>
        </p:txBody>
      </p:sp>
      <p:sp>
        <p:nvSpPr>
          <p:cNvPr id="30" name="Rectangle 29"/>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能力培养</a:t>
            </a:r>
          </a:p>
        </p:txBody>
      </p:sp>
      <p:sp>
        <p:nvSpPr>
          <p:cNvPr id="31" name="Rectangle 30"/>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全天候 P1 电话支持</a:t>
            </a:r>
          </a:p>
        </p:txBody>
      </p:sp>
      <p:cxnSp>
        <p:nvCxnSpPr>
          <p:cNvPr id="32" name="Straight Connector 31"/>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与其他客户互动</a:t>
            </a:r>
          </a:p>
        </p:txBody>
      </p:sp>
      <p:sp>
        <p:nvSpPr>
          <p:cNvPr id="35" name="TextBox 34"/>
          <p:cNvSpPr txBox="1"/>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网络案例提交</a:t>
            </a:r>
          </a:p>
        </p:txBody>
      </p:sp>
      <p:sp>
        <p:nvSpPr>
          <p:cNvPr id="37" name="TextBox 36"/>
          <p:cNvSpPr txBox="1"/>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自助式历程</a:t>
            </a:r>
          </a:p>
        </p:txBody>
      </p:sp>
      <p:sp>
        <p:nvSpPr>
          <p:cNvPr id="38" name="TextBox 37"/>
          <p:cNvSpPr txBox="1"/>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每月，办公时间</a:t>
            </a:r>
          </a:p>
        </p:txBody>
      </p:sp>
      <p:sp>
        <p:nvSpPr>
          <p:cNvPr id="39" name="TextBox 38"/>
          <p:cNvSpPr txBox="1"/>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产品和发行文档</a:t>
            </a:r>
          </a:p>
        </p:txBody>
      </p:sp>
      <p:sp>
        <p:nvSpPr>
          <p:cNvPr id="40" name="TextBox 39"/>
          <p:cNvSpPr txBox="1"/>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与 Adobe 专家或您的指定支持工程师交流</a:t>
            </a:r>
          </a:p>
        </p:txBody>
      </p:sp>
      <p:sp>
        <p:nvSpPr>
          <p:cNvPr id="41" name="Rectangle 40"/>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grpSp>
        <p:nvGrpSpPr>
          <p:cNvPr id="43" name="Group 42"/>
          <p:cNvGrpSpPr/>
          <p:nvPr/>
        </p:nvGrpSpPr>
        <p:grpSpPr>
          <a:xfrm>
            <a:off x="4605743" y="6298526"/>
            <a:ext cx="7275362" cy="294761"/>
            <a:chOff x="4000500" y="1895754"/>
            <a:chExt cx="1000125" cy="2664807"/>
          </a:xfrm>
        </p:grpSpPr>
        <p:sp>
          <p:nvSpPr>
            <p:cNvPr id="44" name="Rectangle: Rounded Corners 43"/>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5" name="Rectangle: Rounded Corners 4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指定的支持联系人 – 列出授权与客户支持交互的 </a:t>
              </a:r>
              <a:r>
                <a:rPr kumimoji="0" lang="en-US" sz="1000" b="0" i="0" u="none" strike="noStrike" kern="0" cap="none" spc="0" normalizeH="0" baseline="0" noProof="0">
                  <a:ln>
                    <a:noFill/>
                  </a:ln>
                  <a:solidFill>
                    <a:srgbClr val="FFFFFF"/>
                  </a:solidFill>
                  <a:effectLst/>
                  <a:uLnTx/>
                  <a:uFillTx/>
                  <a:ea typeface="+mn-ea"/>
                  <a:cs typeface="+mn-lt"/>
                </a:rPr>
                <a:t>6</a:t>
              </a:r>
              <a:r>
                <a:rPr kumimoji="0" lang="en-US" sz="1200" b="0" i="0" u="none" strike="noStrike" kern="0" cap="none" spc="0" normalizeH="0" baseline="0" noProof="0">
                  <a:ln>
                    <a:noFill/>
                  </a:ln>
                  <a:solidFill>
                    <a:srgbClr val="FFFFFF"/>
                  </a:solidFill>
                  <a:effectLst/>
                  <a:uLnTx/>
                  <a:uFillTx/>
                  <a:latin typeface="Adobe Clean ExtraBold"/>
                  <a:ea typeface="+mn-ea"/>
                  <a:cs typeface="+mn-cs"/>
                </a:rPr>
                <a:t> 个用户</a:t>
              </a:r>
            </a:p>
          </p:txBody>
        </p:sp>
      </p:grpSp>
      <p:sp>
        <p:nvSpPr>
          <p:cNvPr id="47" name="TextBox 46"/>
          <p:cNvSpPr txBox="1"/>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开始聊天会话以获取答案并帮助提交案例</a:t>
            </a:r>
          </a:p>
        </p:txBody>
      </p:sp>
      <p:sp>
        <p:nvSpPr>
          <p:cNvPr id="48" name="Rectangle 47"/>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并非所有产品都提供实时聊天支持。</a:t>
            </a:r>
            <a:endParaRPr lang="en-US" sz="800" kern="0">
              <a:solidFill>
                <a:schemeClr val="tx1">
                  <a:lumMod val="50000"/>
                  <a:lumOff val="50000"/>
                </a:schemeClr>
              </a:solidFill>
              <a:latin typeface="Adobe Clean Light" panose="020B03030204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spAutoFit/>
          </a:bodyPr>
          <a:lstStyle/>
          <a:p>
            <a:pPr algn="r"/>
            <a:r>
              <a:rPr lang="en-US" sz="1200" i="1">
                <a:solidFill>
                  <a:srgbClr val="5F5F5F"/>
                </a:solidFill>
                <a:cs typeface="Arial" panose="020B0604020202020204"/>
                <a:hlinkClick r:id="rId2"/>
              </a:rPr>
              <a:t>https://adobe.ly/</a:t>
            </a:r>
            <a:r>
              <a:rPr lang="en-US" sz="1200" i="1">
                <a:ea typeface="+mn-lt"/>
                <a:cs typeface="+mn-lt"/>
                <a:hlinkClick r:id="rId2"/>
              </a:rPr>
              <a:t>enterprisesupport</a:t>
            </a:r>
            <a:endParaRPr lang="en-US" sz="1200" i="1"/>
          </a:p>
        </p:txBody>
      </p:sp>
      <p:sp>
        <p:nvSpPr>
          <p:cNvPr id="2" name="Title 1"/>
          <p:cNvSpPr>
            <a:spLocks noGrp="1"/>
          </p:cNvSpPr>
          <p:nvPr>
            <p:ph type="title"/>
          </p:nvPr>
        </p:nvSpPr>
        <p:spPr/>
        <p:txBody>
          <a:bodyPr/>
          <a:lstStyle/>
          <a:p>
            <a:r>
              <a:rPr lang="en-US" sz="2800"/>
              <a:t>企业支持</a:t>
            </a:r>
          </a:p>
        </p:txBody>
      </p:sp>
      <p:grpSp>
        <p:nvGrpSpPr>
          <p:cNvPr id="4" name="Group 3"/>
          <p:cNvGrpSpPr/>
          <p:nvPr/>
        </p:nvGrpSpPr>
        <p:grpSpPr>
          <a:xfrm>
            <a:off x="4511039" y="930652"/>
            <a:ext cx="7370066" cy="360000"/>
            <a:chOff x="4000500" y="1895754"/>
            <a:chExt cx="1000125" cy="2664807"/>
          </a:xfrm>
        </p:grpSpPr>
        <p:sp>
          <p:nvSpPr>
            <p:cNvPr id="5" name="Rectangle: Rounded Corners 4"/>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b="0" i="0" u="none" strike="noStrike" kern="0" cap="none" spc="0" normalizeH="0" baseline="0" noProof="0">
                  <a:ln>
                    <a:noFill/>
                  </a:ln>
                  <a:solidFill>
                    <a:srgbClr val="FFFFFF"/>
                  </a:solidFill>
                  <a:effectLst/>
                  <a:uLnTx/>
                  <a:uFillTx/>
                  <a:latin typeface="Adobe Clean ExtraBold"/>
                  <a:ea typeface="+mn-ea"/>
                  <a:cs typeface="+mn-cs"/>
                </a:rPr>
                <a:t>级别和功能</a:t>
              </a:r>
            </a:p>
          </p:txBody>
        </p:sp>
      </p:grpSp>
      <p:sp>
        <p:nvSpPr>
          <p:cNvPr id="8" name="Rectangle 7"/>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p:cNvSpPr txBox="1"/>
          <p:nvPr/>
        </p:nvSpPr>
        <p:spPr>
          <a:xfrm>
            <a:off x="4605743" y="1888828"/>
            <a:ext cx="7180653" cy="738664"/>
          </a:xfrm>
          <a:prstGeom prst="rect">
            <a:avLst/>
          </a:prstGeom>
          <a:noFill/>
        </p:spPr>
        <p:txBody>
          <a:bodyPr wrap="square">
            <a:spAutoFit/>
          </a:bodyPr>
          <a:lstStyle/>
          <a:p>
            <a:r>
              <a:rPr lang="en-US" sz="1400"/>
              <a:t>访问在线资源以获取文档，与其他专家和客户互动以获得最佳实践，以及参与网络研讨会系列（办公时间）。对于故障排除提示和技巧，还可通过几个渠道来提交问题和案例。</a:t>
            </a:r>
          </a:p>
        </p:txBody>
      </p:sp>
      <p:grpSp>
        <p:nvGrpSpPr>
          <p:cNvPr id="10" name="Group 9"/>
          <p:cNvGrpSpPr/>
          <p:nvPr/>
        </p:nvGrpSpPr>
        <p:grpSpPr>
          <a:xfrm>
            <a:off x="4605744" y="1498727"/>
            <a:ext cx="7180654" cy="360000"/>
            <a:chOff x="4000500" y="1895754"/>
            <a:chExt cx="1000125" cy="2664807"/>
          </a:xfrm>
        </p:grpSpPr>
        <p:sp>
          <p:nvSpPr>
            <p:cNvPr id="11" name="Rectangle: Rounded Corners 10"/>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在线支持</a:t>
              </a:r>
            </a:p>
          </p:txBody>
        </p:sp>
      </p:grpSp>
      <p:sp>
        <p:nvSpPr>
          <p:cNvPr id="13" name="Rectangle 12"/>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在线论坛</a:t>
            </a:r>
          </a:p>
        </p:txBody>
      </p:sp>
      <p:sp>
        <p:nvSpPr>
          <p:cNvPr id="14" name="TextBox 13"/>
          <p:cNvSpPr txBox="1"/>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全天候访问社区</a:t>
            </a:r>
          </a:p>
        </p:txBody>
      </p:sp>
      <p:cxnSp>
        <p:nvCxnSpPr>
          <p:cNvPr id="15" name="Straight Connector 14"/>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19" name="Graphic 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22" name="Graphic 2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25" name="Graphic 2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28"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实时聊天支持*</a:t>
            </a:r>
          </a:p>
        </p:txBody>
      </p:sp>
      <p:sp>
        <p:nvSpPr>
          <p:cNvPr id="30" name="Rectangle 29"/>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能力培养</a:t>
            </a:r>
          </a:p>
        </p:txBody>
      </p:sp>
      <p:sp>
        <p:nvSpPr>
          <p:cNvPr id="31" name="Rectangle 30"/>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全天候 P1 电话支持</a:t>
            </a:r>
          </a:p>
        </p:txBody>
      </p:sp>
      <p:cxnSp>
        <p:nvCxnSpPr>
          <p:cNvPr id="32" name="Straight Connector 31"/>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与其他客户互动</a:t>
            </a:r>
          </a:p>
        </p:txBody>
      </p:sp>
      <p:sp>
        <p:nvSpPr>
          <p:cNvPr id="35" name="TextBox 34"/>
          <p:cNvSpPr txBox="1"/>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网络案例提交</a:t>
            </a:r>
          </a:p>
        </p:txBody>
      </p:sp>
      <p:sp>
        <p:nvSpPr>
          <p:cNvPr id="36" name="TextBox 35"/>
          <p:cNvSpPr txBox="1"/>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开始聊天会话以获取答案并帮助提交案例</a:t>
            </a:r>
          </a:p>
        </p:txBody>
      </p:sp>
      <p:sp>
        <p:nvSpPr>
          <p:cNvPr id="37" name="TextBox 36"/>
          <p:cNvSpPr txBox="1"/>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自助式历程</a:t>
            </a:r>
          </a:p>
        </p:txBody>
      </p:sp>
      <p:sp>
        <p:nvSpPr>
          <p:cNvPr id="38" name="TextBox 37"/>
          <p:cNvSpPr txBox="1"/>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每月，办公时间</a:t>
            </a:r>
          </a:p>
        </p:txBody>
      </p:sp>
      <p:sp>
        <p:nvSpPr>
          <p:cNvPr id="39" name="TextBox 38"/>
          <p:cNvSpPr txBox="1"/>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产品和发行文档</a:t>
            </a:r>
          </a:p>
        </p:txBody>
      </p:sp>
      <p:sp>
        <p:nvSpPr>
          <p:cNvPr id="40" name="TextBox 39"/>
          <p:cNvSpPr txBox="1"/>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与 Adobe 专家或您的指定支持工程师交流</a:t>
            </a:r>
          </a:p>
        </p:txBody>
      </p:sp>
      <p:sp>
        <p:nvSpPr>
          <p:cNvPr id="41" name="Rectangle 40"/>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graphicFrame>
        <p:nvGraphicFramePr>
          <p:cNvPr id="44" name="Table 43"/>
          <p:cNvGraphicFramePr>
            <a:graphicFrameLocks noGrp="1"/>
          </p:cNvGraphicFramePr>
          <p:nvPr/>
        </p:nvGraphicFramePr>
        <p:xfrm>
          <a:off x="380716" y="930651"/>
          <a:ext cx="3948948" cy="5726878"/>
        </p:xfrm>
        <a:graphic>
          <a:graphicData uri="http://schemas.openxmlformats.org/drawingml/2006/table">
            <a:tbl>
              <a:tblPr firstRow="1" bandRow="1"/>
              <a:tblGrid>
                <a:gridCol w="1190909">
                  <a:extLst>
                    <a:ext uri="{9D8B030D-6E8A-4147-A177-3AD203B41FA5}">
                      <a16:colId xmlns:a16="http://schemas.microsoft.com/office/drawing/2014/main" val="20000"/>
                    </a:ext>
                  </a:extLst>
                </a:gridCol>
                <a:gridCol w="1880283">
                  <a:extLst>
                    <a:ext uri="{9D8B030D-6E8A-4147-A177-3AD203B41FA5}">
                      <a16:colId xmlns:a16="http://schemas.microsoft.com/office/drawing/2014/main" val="20001"/>
                    </a:ext>
                  </a:extLst>
                </a:gridCol>
                <a:gridCol w="877756">
                  <a:extLst>
                    <a:ext uri="{9D8B030D-6E8A-4147-A177-3AD203B41FA5}">
                      <a16:colId xmlns:a16="http://schemas.microsoft.com/office/drawing/2014/main" val="20002"/>
                    </a:ext>
                  </a:extLst>
                </a:gridCol>
              </a:tblGrid>
              <a:tr h="506396">
                <a:tc gridSpan="3">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algn="ctr"/>
                      <a:r>
                        <a:rPr lang="en-US" sz="1600" kern="1200">
                          <a:solidFill>
                            <a:schemeClr val="bg1"/>
                          </a:solidFill>
                          <a:latin typeface="+mj-lt"/>
                          <a:ea typeface="+mn-ea"/>
                          <a:cs typeface="+mn-cs"/>
                        </a:rPr>
                        <a:t>交付团队和功能</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p>
                      <a:endParaRPr lang="en-US"/>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607982">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0" i="0" kern="1200">
                          <a:solidFill>
                            <a:schemeClr val="bg1"/>
                          </a:solidFill>
                          <a:latin typeface="+mj-lt"/>
                          <a:ea typeface="+mn-ea"/>
                          <a:cs typeface="+mn-cs"/>
                        </a:rPr>
                        <a:t>分配的专家</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指定的支持工程师</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45009">
                <a:tc rowSpan="8">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0" i="0" kern="1200">
                          <a:solidFill>
                            <a:schemeClr val="bg1"/>
                          </a:solidFill>
                          <a:latin typeface="+mj-lt"/>
                          <a:ea typeface="+mn-ea"/>
                          <a:cs typeface="+mn-cs"/>
                        </a:rPr>
                        <a:t>支持服务</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在线支持</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algn="ctr"/>
                      <a:r>
                        <a:rPr lang="en-US" sz="1400" b="0" i="0" u="none" strike="noStrike" kern="1200" baseline="0">
                          <a:solidFill>
                            <a:schemeClr val="tx1"/>
                          </a:solidFill>
                          <a:latin typeface="+mj-lt"/>
                          <a:ea typeface="+mn-ea"/>
                          <a:cs typeface="+mn-cs"/>
                        </a:rPr>
                        <a:t> </a:t>
                      </a:r>
                      <a:r>
                        <a:rPr kumimoji="0" lang="en-US" sz="1400" b="0" i="0" u="none" strike="noStrike" kern="1200" cap="none" spc="0" normalizeH="0" baseline="0">
                          <a:ln>
                            <a:noFill/>
                          </a:ln>
                          <a:solidFill>
                            <a:srgbClr val="000000"/>
                          </a:solidFill>
                          <a:effectLst/>
                          <a:uLnTx/>
                          <a:uFillTx/>
                          <a:latin typeface="+mj-lt"/>
                          <a:ea typeface="+mn-ea"/>
                          <a:cs typeface="+mn-cs"/>
                        </a:rPr>
                        <a:t>工作日全天候</a:t>
                      </a:r>
                      <a:endParaRPr lang="en-US" sz="1400" b="0" i="0" u="none" strike="noStrike" kern="1200" baseline="0">
                        <a:solidFill>
                          <a:schemeClr val="tx1"/>
                        </a:solidFill>
                        <a:latin typeface="+mj-lt"/>
                        <a:ea typeface="+mn-ea"/>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7649">
                <a:tc vMerge="1">
                  <a:txBody>
                    <a:bodyPr/>
                    <a:lstStyle/>
                    <a:p>
                      <a:endParaRPr lang="en-US"/>
                    </a:p>
                  </a:txBody>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全天候 P1 问题支持</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317649">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指定的支持联系人</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84579">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实时电话支持</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397050">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上报管理</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0006"/>
                  </a:ext>
                </a:extLst>
              </a:tr>
              <a:tr h="486741">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每年支持审查次数</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7"/>
                  </a:ext>
                </a:extLst>
              </a:tr>
              <a:tr h="486741">
                <a:tc vMerge="1">
                  <a:txBody>
                    <a:bodyPr/>
                    <a:lstStyle/>
                    <a:p>
                      <a:endParaRPr lang="en-US"/>
                    </a:p>
                  </a:txBody>
                  <a:tcPr/>
                </a:tc>
                <a:tc>
                  <a:txBody>
                    <a:body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每年专家讲座数</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0008"/>
                  </a:ext>
                </a:extLst>
              </a:tr>
              <a:tr h="681405">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云支持活动 - Experience Manager as Cloud</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9"/>
                  </a:ext>
                </a:extLst>
              </a:tr>
              <a:tr h="536060">
                <a:tc rowSpan="2">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0" i="0" kern="1200">
                          <a:solidFill>
                            <a:schemeClr val="bg1"/>
                          </a:solidFill>
                          <a:latin typeface="+mj-lt"/>
                          <a:ea typeface="+mn-ea"/>
                          <a:cs typeface="+mn-cs"/>
                        </a:rPr>
                        <a:t>现场</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服务</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Launch Advisory Services - 新解决方案的第一年</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59617">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200" b="0" i="0" kern="1200">
                          <a:solidFill>
                            <a:schemeClr val="tx1">
                              <a:lumMod val="75000"/>
                              <a:lumOff val="25000"/>
                            </a:schemeClr>
                          </a:solidFill>
                          <a:latin typeface="+mn-lt"/>
                          <a:ea typeface="+mn-ea"/>
                          <a:cs typeface="+mn-cs"/>
                        </a:rPr>
                        <a:t>现场服务活动</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11"/>
                  </a:ext>
                </a:extLst>
              </a:tr>
            </a:tbl>
          </a:graphicData>
        </a:graphic>
      </p:graphicFrame>
      <p:sp>
        <p:nvSpPr>
          <p:cNvPr id="46" name="Rectangle 45"/>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并非所有产品都提供实时聊天支持。</a:t>
            </a:r>
            <a:endParaRPr lang="en-US" sz="800" kern="0">
              <a:solidFill>
                <a:schemeClr val="tx1">
                  <a:lumMod val="50000"/>
                  <a:lumOff val="50000"/>
                </a:schemeClr>
              </a:solidFill>
              <a:latin typeface="Adobe Clean Light" panose="020B0303020404020204" pitchFamily="34" charset="0"/>
            </a:endParaRPr>
          </a:p>
        </p:txBody>
      </p:sp>
      <p:grpSp>
        <p:nvGrpSpPr>
          <p:cNvPr id="47" name="Group 46"/>
          <p:cNvGrpSpPr/>
          <p:nvPr/>
        </p:nvGrpSpPr>
        <p:grpSpPr>
          <a:xfrm>
            <a:off x="4605743" y="6298526"/>
            <a:ext cx="7275362" cy="294761"/>
            <a:chOff x="4000500" y="1895754"/>
            <a:chExt cx="1000125" cy="2664807"/>
          </a:xfrm>
        </p:grpSpPr>
        <p:sp>
          <p:nvSpPr>
            <p:cNvPr id="48" name="Rectangle: Rounded Corners 47"/>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9" name="Rectangle: Rounded Corners 4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指定的支持联系人 – 列出授权与客户支持交互的 </a:t>
              </a:r>
              <a:r>
                <a:rPr kumimoji="0" lang="en-US" sz="1200" b="0" i="0" u="none" strike="noStrike" kern="0" cap="none" spc="0" normalizeH="0" baseline="0" noProof="0">
                  <a:ln>
                    <a:noFill/>
                  </a:ln>
                  <a:solidFill>
                    <a:srgbClr val="FFFFFF"/>
                  </a:solidFill>
                  <a:effectLst/>
                  <a:uLnTx/>
                  <a:uFillTx/>
                  <a:ea typeface="+mn-ea"/>
                  <a:cs typeface="+mn-lt"/>
                </a:rPr>
                <a:t>10 </a:t>
              </a:r>
              <a:r>
                <a:rPr kumimoji="0" lang="en-US" sz="1200" b="0" i="0" u="none" strike="noStrike" kern="0" cap="none" spc="0" normalizeH="0" baseline="0" noProof="0">
                  <a:ln>
                    <a:noFill/>
                  </a:ln>
                  <a:solidFill>
                    <a:srgbClr val="FFFFFF"/>
                  </a:solidFill>
                  <a:effectLst/>
                  <a:uLnTx/>
                  <a:uFillTx/>
                  <a:latin typeface="Adobe Clean ExtraBold"/>
                  <a:ea typeface="+mn-ea"/>
                  <a:cs typeface="+mn-cs"/>
                </a:rPr>
                <a:t>个用户</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spAutoFit/>
          </a:bodyPr>
          <a:lstStyle/>
          <a:p>
            <a:pPr algn="r"/>
            <a:r>
              <a:rPr lang="en-US" sz="1200" i="1">
                <a:solidFill>
                  <a:srgbClr val="5F5F5F"/>
                </a:solidFill>
                <a:cs typeface="Arial" panose="020B0604020202020204"/>
                <a:hlinkClick r:id="rId2"/>
              </a:rPr>
              <a:t>https://adobe.ly/</a:t>
            </a:r>
            <a:r>
              <a:rPr lang="en-US" sz="1200" i="1">
                <a:ea typeface="+mn-lt"/>
                <a:cs typeface="+mn-lt"/>
                <a:hlinkClick r:id="rId2"/>
              </a:rPr>
              <a:t>elitesupport</a:t>
            </a:r>
            <a:endParaRPr lang="en-US" sz="1200" i="1"/>
          </a:p>
        </p:txBody>
      </p:sp>
      <p:sp>
        <p:nvSpPr>
          <p:cNvPr id="2" name="Title 1"/>
          <p:cNvSpPr>
            <a:spLocks noGrp="1"/>
          </p:cNvSpPr>
          <p:nvPr>
            <p:ph type="title"/>
          </p:nvPr>
        </p:nvSpPr>
        <p:spPr/>
        <p:txBody>
          <a:bodyPr/>
          <a:lstStyle/>
          <a:p>
            <a:r>
              <a:rPr lang="en-US" sz="2800"/>
              <a:t>高级支持</a:t>
            </a:r>
          </a:p>
        </p:txBody>
      </p:sp>
      <p:grpSp>
        <p:nvGrpSpPr>
          <p:cNvPr id="4" name="Group 3"/>
          <p:cNvGrpSpPr/>
          <p:nvPr/>
        </p:nvGrpSpPr>
        <p:grpSpPr>
          <a:xfrm>
            <a:off x="4511039" y="930652"/>
            <a:ext cx="7370066" cy="360000"/>
            <a:chOff x="4000500" y="1895754"/>
            <a:chExt cx="1000125" cy="2664807"/>
          </a:xfrm>
        </p:grpSpPr>
        <p:sp>
          <p:nvSpPr>
            <p:cNvPr id="5" name="Rectangle: Rounded Corners 4"/>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b="0" i="0" u="none" strike="noStrike" kern="0" cap="none" spc="0" normalizeH="0" baseline="0" noProof="0">
                  <a:ln>
                    <a:noFill/>
                  </a:ln>
                  <a:solidFill>
                    <a:srgbClr val="FFFFFF"/>
                  </a:solidFill>
                  <a:effectLst/>
                  <a:uLnTx/>
                  <a:uFillTx/>
                  <a:latin typeface="Adobe Clean ExtraBold"/>
                  <a:ea typeface="+mn-ea"/>
                  <a:cs typeface="+mn-cs"/>
                </a:rPr>
                <a:t>级别和功能</a:t>
              </a:r>
            </a:p>
          </p:txBody>
        </p:sp>
      </p:grpSp>
      <p:sp>
        <p:nvSpPr>
          <p:cNvPr id="8" name="Rectangle 7"/>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p:cNvSpPr txBox="1"/>
          <p:nvPr/>
        </p:nvSpPr>
        <p:spPr>
          <a:xfrm>
            <a:off x="4605743" y="1888828"/>
            <a:ext cx="7180653" cy="738664"/>
          </a:xfrm>
          <a:prstGeom prst="rect">
            <a:avLst/>
          </a:prstGeom>
          <a:noFill/>
        </p:spPr>
        <p:txBody>
          <a:bodyPr wrap="square">
            <a:spAutoFit/>
          </a:bodyPr>
          <a:lstStyle/>
          <a:p>
            <a:r>
              <a:rPr lang="en-US" sz="1400"/>
              <a:t>访问在线资源以获取文档，与其他专家和客户互动以获得最佳实践，以及参与网络研讨会系列（办公时间）。对于故障排除提示和技巧，还可通过几个渠道来提交问题和案例。</a:t>
            </a:r>
          </a:p>
        </p:txBody>
      </p:sp>
      <p:grpSp>
        <p:nvGrpSpPr>
          <p:cNvPr id="10" name="Group 9"/>
          <p:cNvGrpSpPr/>
          <p:nvPr/>
        </p:nvGrpSpPr>
        <p:grpSpPr>
          <a:xfrm>
            <a:off x="4605744" y="1498727"/>
            <a:ext cx="7180654" cy="360000"/>
            <a:chOff x="4000500" y="1895754"/>
            <a:chExt cx="1000125" cy="2664807"/>
          </a:xfrm>
        </p:grpSpPr>
        <p:sp>
          <p:nvSpPr>
            <p:cNvPr id="11" name="Rectangle: Rounded Corners 10"/>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在线支持</a:t>
              </a:r>
            </a:p>
          </p:txBody>
        </p:sp>
      </p:grpSp>
      <p:sp>
        <p:nvSpPr>
          <p:cNvPr id="13" name="Rectangle 12"/>
          <p:cNvSpPr/>
          <p:nvPr/>
        </p:nvSpPr>
        <p:spPr>
          <a:xfrm>
            <a:off x="5420328" y="3000253"/>
            <a:ext cx="2622520"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在线论坛</a:t>
            </a:r>
          </a:p>
        </p:txBody>
      </p:sp>
      <p:sp>
        <p:nvSpPr>
          <p:cNvPr id="14" name="TextBox 13"/>
          <p:cNvSpPr txBox="1"/>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全天候访问社区</a:t>
            </a:r>
          </a:p>
        </p:txBody>
      </p:sp>
      <p:cxnSp>
        <p:nvCxnSpPr>
          <p:cNvPr id="15" name="Straight Connector 14"/>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19" name="Graphic 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22" name="Graphic 2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25" name="Graphic 2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latin typeface="Adobe Clean SemiLight" panose="020B0403020404020204" pitchFamily="34" charset="0"/>
            </a:endParaRPr>
          </a:p>
        </p:txBody>
      </p:sp>
      <p:pic>
        <p:nvPicPr>
          <p:cNvPr id="28"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p:cNvSpPr/>
          <p:nvPr/>
        </p:nvSpPr>
        <p:spPr>
          <a:xfrm>
            <a:off x="5420328" y="3923132"/>
            <a:ext cx="1324778"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实时聊天支持*</a:t>
            </a:r>
          </a:p>
        </p:txBody>
      </p:sp>
      <p:sp>
        <p:nvSpPr>
          <p:cNvPr id="30" name="Rectangle 29"/>
          <p:cNvSpPr/>
          <p:nvPr/>
        </p:nvSpPr>
        <p:spPr>
          <a:xfrm>
            <a:off x="5420328" y="4842291"/>
            <a:ext cx="990344" cy="169277"/>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能力培养</a:t>
            </a:r>
          </a:p>
        </p:txBody>
      </p:sp>
      <p:sp>
        <p:nvSpPr>
          <p:cNvPr id="31" name="Rectangle 30"/>
          <p:cNvSpPr/>
          <p:nvPr/>
        </p:nvSpPr>
        <p:spPr>
          <a:xfrm>
            <a:off x="5420328" y="5739268"/>
            <a:ext cx="1089009" cy="338554"/>
          </a:xfrm>
          <a:prstGeom prst="rect">
            <a:avLst/>
          </a:prstGeom>
          <a:noFill/>
        </p:spPr>
        <p:txBody>
          <a:bodyPr wrap="square" lIns="0" tIns="0" rIns="0" bIns="0" rtlCol="0">
            <a:spAutoFit/>
          </a:bodyPr>
          <a:lstStyle/>
          <a:p>
            <a:r>
              <a:rPr lang="en-US" sz="1100">
                <a:solidFill>
                  <a:schemeClr val="tx1">
                    <a:lumMod val="75000"/>
                    <a:lumOff val="25000"/>
                  </a:schemeClr>
                </a:solidFill>
                <a:latin typeface="+mj-lt"/>
              </a:rPr>
              <a:t>全天候 P1 电话支持</a:t>
            </a:r>
          </a:p>
        </p:txBody>
      </p:sp>
      <p:cxnSp>
        <p:nvCxnSpPr>
          <p:cNvPr id="32" name="Straight Connector 31"/>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与其他客户互动</a:t>
            </a:r>
          </a:p>
        </p:txBody>
      </p:sp>
      <p:sp>
        <p:nvSpPr>
          <p:cNvPr id="35" name="TextBox 34"/>
          <p:cNvSpPr txBox="1"/>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网络案例提交</a:t>
            </a:r>
          </a:p>
        </p:txBody>
      </p:sp>
      <p:sp>
        <p:nvSpPr>
          <p:cNvPr id="36" name="TextBox 35"/>
          <p:cNvSpPr txBox="1"/>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开始聊天会话以获取答案并帮助提交案例</a:t>
            </a:r>
          </a:p>
        </p:txBody>
      </p:sp>
      <p:sp>
        <p:nvSpPr>
          <p:cNvPr id="37" name="TextBox 36"/>
          <p:cNvSpPr txBox="1"/>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自助式历程</a:t>
            </a:r>
          </a:p>
        </p:txBody>
      </p:sp>
      <p:sp>
        <p:nvSpPr>
          <p:cNvPr id="38" name="TextBox 37"/>
          <p:cNvSpPr txBox="1"/>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每月，办公时间</a:t>
            </a:r>
          </a:p>
        </p:txBody>
      </p:sp>
      <p:sp>
        <p:nvSpPr>
          <p:cNvPr id="39" name="TextBox 38"/>
          <p:cNvSpPr txBox="1"/>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en-US" sz="1200">
                <a:solidFill>
                  <a:srgbClr val="000000"/>
                </a:solidFill>
              </a:rPr>
              <a:t>产品和发行文档</a:t>
            </a:r>
          </a:p>
        </p:txBody>
      </p:sp>
      <p:sp>
        <p:nvSpPr>
          <p:cNvPr id="40" name="TextBox 39"/>
          <p:cNvSpPr txBox="1"/>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en-US" sz="1200">
                <a:solidFill>
                  <a:srgbClr val="000000"/>
                </a:solidFill>
              </a:rPr>
              <a:t>与 Adobe 专家或您的指定支持工程师交流</a:t>
            </a:r>
          </a:p>
        </p:txBody>
      </p:sp>
      <p:sp>
        <p:nvSpPr>
          <p:cNvPr id="41" name="Rectangle 40"/>
          <p:cNvSpPr/>
          <p:nvPr/>
        </p:nvSpPr>
        <p:spPr>
          <a:xfrm>
            <a:off x="6902977" y="3353912"/>
            <a:ext cx="4327960" cy="230832"/>
          </a:xfrm>
          <a:prstGeom prst="rect">
            <a:avLst/>
          </a:prstGeom>
        </p:spPr>
        <p:txBody>
          <a:bodyPr wrap="square">
            <a:spAutoFit/>
          </a:bodyPr>
          <a:lstStyle/>
          <a:p>
            <a:r>
              <a:rPr lang="en-US" sz="900">
                <a:solidFill>
                  <a:schemeClr val="accent2"/>
                </a:solidFill>
              </a:rPr>
              <a:t>https://experienceleaguecommunities.adobe.com/</a:t>
            </a:r>
            <a:endParaRPr lang="en-US" sz="900"/>
          </a:p>
        </p:txBody>
      </p:sp>
      <p:sp>
        <p:nvSpPr>
          <p:cNvPr id="42" name="Rectangle 41"/>
          <p:cNvSpPr/>
          <p:nvPr/>
        </p:nvSpPr>
        <p:spPr>
          <a:xfrm>
            <a:off x="6902977" y="5217303"/>
            <a:ext cx="3167441" cy="230832"/>
          </a:xfrm>
          <a:prstGeom prst="rect">
            <a:avLst/>
          </a:prstGeom>
        </p:spPr>
        <p:txBody>
          <a:bodyPr wrap="square">
            <a:spAutoFit/>
          </a:bodyPr>
          <a:lstStyle/>
          <a:p>
            <a:r>
              <a:rPr lang="en-US" sz="900">
                <a:solidFill>
                  <a:schemeClr val="accent2"/>
                </a:solidFill>
              </a:rPr>
              <a:t>https://experienceleague.adobe.com/</a:t>
            </a:r>
            <a:endParaRPr lang="en-US" sz="900">
              <a:solidFill>
                <a:schemeClr val="tx1">
                  <a:lumMod val="50000"/>
                  <a:lumOff val="50000"/>
                </a:schemeClr>
              </a:solidFill>
            </a:endParaRPr>
          </a:p>
        </p:txBody>
      </p:sp>
      <p:sp>
        <p:nvSpPr>
          <p:cNvPr id="46" name="Rectangle 45"/>
          <p:cNvSpPr/>
          <p:nvPr/>
        </p:nvSpPr>
        <p:spPr>
          <a:xfrm>
            <a:off x="6828863" y="4024709"/>
            <a:ext cx="2080172" cy="230832"/>
          </a:xfrm>
          <a:prstGeom prst="rect">
            <a:avLst/>
          </a:prstGeom>
        </p:spPr>
        <p:txBody>
          <a:bodyPr wrap="square">
            <a:spAutoFit/>
          </a:bodyPr>
          <a:lstStyle/>
          <a:p>
            <a:r>
              <a:rPr lang="en-US" sz="900" i="1">
                <a:solidFill>
                  <a:schemeClr val="tx1">
                    <a:lumMod val="50000"/>
                    <a:lumOff val="50000"/>
                  </a:schemeClr>
                </a:solidFill>
              </a:rPr>
              <a:t>* 并非所有产品都提供实时聊天支持。</a:t>
            </a:r>
            <a:endParaRPr lang="en-US" sz="800" kern="0">
              <a:solidFill>
                <a:schemeClr val="tx1">
                  <a:lumMod val="50000"/>
                  <a:lumOff val="50000"/>
                </a:schemeClr>
              </a:solidFill>
              <a:latin typeface="Adobe Clean Light" panose="020B0303020404020204" pitchFamily="34" charset="0"/>
            </a:endParaRPr>
          </a:p>
        </p:txBody>
      </p:sp>
      <p:graphicFrame>
        <p:nvGraphicFramePr>
          <p:cNvPr id="45" name="Table 44"/>
          <p:cNvGraphicFramePr>
            <a:graphicFrameLocks noGrp="1"/>
          </p:cNvGraphicFramePr>
          <p:nvPr/>
        </p:nvGraphicFramePr>
        <p:xfrm>
          <a:off x="375367" y="930652"/>
          <a:ext cx="3962786" cy="5797438"/>
        </p:xfrm>
        <a:graphic>
          <a:graphicData uri="http://schemas.openxmlformats.org/drawingml/2006/table">
            <a:tbl>
              <a:tblPr firstRow="1" bandRow="1"/>
              <a:tblGrid>
                <a:gridCol w="1034333">
                  <a:extLst>
                    <a:ext uri="{9D8B030D-6E8A-4147-A177-3AD203B41FA5}">
                      <a16:colId xmlns:a16="http://schemas.microsoft.com/office/drawing/2014/main" val="20000"/>
                    </a:ext>
                  </a:extLst>
                </a:gridCol>
                <a:gridCol w="2364400">
                  <a:extLst>
                    <a:ext uri="{9D8B030D-6E8A-4147-A177-3AD203B41FA5}">
                      <a16:colId xmlns:a16="http://schemas.microsoft.com/office/drawing/2014/main" val="20001"/>
                    </a:ext>
                  </a:extLst>
                </a:gridCol>
                <a:gridCol w="564053">
                  <a:extLst>
                    <a:ext uri="{9D8B030D-6E8A-4147-A177-3AD203B41FA5}">
                      <a16:colId xmlns:a16="http://schemas.microsoft.com/office/drawing/2014/main" val="20002"/>
                    </a:ext>
                  </a:extLst>
                </a:gridCol>
              </a:tblGrid>
              <a:tr h="512814">
                <a:tc gridSpan="3">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algn="ctr"/>
                      <a:r>
                        <a:rPr lang="en-US" sz="1600" kern="1200">
                          <a:solidFill>
                            <a:schemeClr val="bg1"/>
                          </a:solidFill>
                          <a:latin typeface="+mj-lt"/>
                          <a:ea typeface="+mn-ea"/>
                          <a:cs typeface="+mn-cs"/>
                        </a:rPr>
                        <a:t>交付团队和功能</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p>
                      <a:endParaRPr lang="en-US"/>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258021">
                <a:tc rowSpan="2">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0" i="0" kern="1200">
                          <a:solidFill>
                            <a:schemeClr val="bg1"/>
                          </a:solidFill>
                          <a:latin typeface="+mj-lt"/>
                          <a:ea typeface="+mn-ea"/>
                          <a:cs typeface="+mn-cs"/>
                        </a:rPr>
                        <a:t>分配的专家</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100" b="0" i="0" kern="1200">
                          <a:solidFill>
                            <a:schemeClr val="tx1">
                              <a:lumMod val="75000"/>
                              <a:lumOff val="25000"/>
                            </a:schemeClr>
                          </a:solidFill>
                          <a:latin typeface="+mn-lt"/>
                          <a:ea typeface="+mn-ea"/>
                          <a:cs typeface="+mn-cs"/>
                        </a:rPr>
                        <a:t>指定的支持工程师</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309358">
                <a:tc vMerge="1">
                  <a:txBody>
                    <a:bodyPr/>
                    <a:lstStyle/>
                    <a:p>
                      <a:endParaRPr lang="en-US"/>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indent="0" algn="l" defTabSz="1088390" rtl="0" eaLnBrk="1" latinLnBrk="0" hangingPunct="1"/>
                      <a:r>
                        <a:rPr lang="en-US" sz="1100" b="0" i="0" kern="1200">
                          <a:solidFill>
                            <a:schemeClr val="tx1">
                              <a:lumMod val="75000"/>
                              <a:lumOff val="25000"/>
                            </a:schemeClr>
                          </a:solidFill>
                          <a:latin typeface="+mn-lt"/>
                          <a:ea typeface="+mn-ea"/>
                          <a:cs typeface="+mn-cs"/>
                        </a:rPr>
                        <a:t>技术客户经理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8021">
                <a:tc rowSpan="11">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0" i="0" kern="1200">
                          <a:solidFill>
                            <a:schemeClr val="bg1"/>
                          </a:solidFill>
                          <a:latin typeface="+mj-lt"/>
                          <a:ea typeface="+mn-ea"/>
                          <a:cs typeface="+mn-cs"/>
                        </a:rPr>
                        <a:t>支持服务</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indent="0" algn="l" defTabSz="1088390" rtl="0" eaLnBrk="1" latinLnBrk="0" hangingPunct="1"/>
                      <a:r>
                        <a:rPr lang="en-US" sz="1100" b="0" i="0" kern="1200">
                          <a:solidFill>
                            <a:schemeClr val="tx1">
                              <a:lumMod val="75000"/>
                              <a:lumOff val="25000"/>
                            </a:schemeClr>
                          </a:solidFill>
                          <a:latin typeface="+mn-lt"/>
                          <a:ea typeface="+mn-ea"/>
                          <a:cs typeface="+mn-cs"/>
                        </a:rPr>
                        <a:t>在线支持</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工作日全天候</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258021">
                <a:tc vMerge="1">
                  <a:txBody>
                    <a:bodyPr/>
                    <a:lstStyle/>
                    <a:p>
                      <a:endParaRPr lang="en-US"/>
                    </a:p>
                  </a:txBody>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100" b="0" i="0" kern="1200">
                          <a:solidFill>
                            <a:schemeClr val="tx1">
                              <a:lumMod val="75000"/>
                              <a:lumOff val="25000"/>
                            </a:schemeClr>
                          </a:solidFill>
                          <a:latin typeface="+mn-lt"/>
                          <a:ea typeface="+mn-ea"/>
                          <a:cs typeface="+mn-cs"/>
                        </a:rPr>
                        <a:t>全天候 P1 问题支持</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8021">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indent="0" algn="l" defTabSz="1088390" rtl="0" eaLnBrk="1" latinLnBrk="0" hangingPunct="1"/>
                      <a:r>
                        <a:rPr lang="en-US" sz="1100" b="0" i="0" kern="1200">
                          <a:solidFill>
                            <a:schemeClr val="tx1">
                              <a:lumMod val="75000"/>
                              <a:lumOff val="25000"/>
                            </a:schemeClr>
                          </a:solidFill>
                          <a:latin typeface="+mn-lt"/>
                          <a:ea typeface="+mn-ea"/>
                          <a:cs typeface="+mn-cs"/>
                        </a:rPr>
                        <a:t>指定的支持联系人</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258021">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indent="0" algn="l" defTabSz="1088390" rtl="0" eaLnBrk="1" latinLnBrk="0" hangingPunct="1"/>
                      <a:r>
                        <a:rPr lang="en-US" sz="1100" b="0" i="0" kern="1200">
                          <a:solidFill>
                            <a:schemeClr val="tx1">
                              <a:lumMod val="75000"/>
                              <a:lumOff val="25000"/>
                            </a:schemeClr>
                          </a:solidFill>
                          <a:latin typeface="+mn-lt"/>
                          <a:ea typeface="+mn-ea"/>
                          <a:cs typeface="+mn-cs"/>
                        </a:rPr>
                        <a:t>实时电话支持</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24875">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100" b="0" i="0" kern="1200">
                          <a:solidFill>
                            <a:schemeClr val="tx1">
                              <a:lumMod val="75000"/>
                              <a:lumOff val="25000"/>
                            </a:schemeClr>
                          </a:solidFill>
                          <a:latin typeface="+mn-lt"/>
                          <a:ea typeface="+mn-ea"/>
                          <a:cs typeface="+mn-cs"/>
                        </a:rPr>
                        <a:t>上报管理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7"/>
                  </a:ext>
                </a:extLst>
              </a:tr>
              <a:tr h="429565">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100" b="0" i="0" kern="1200">
                          <a:solidFill>
                            <a:schemeClr val="tx1">
                              <a:lumMod val="75000"/>
                              <a:lumOff val="25000"/>
                            </a:schemeClr>
                          </a:solidFill>
                          <a:latin typeface="+mn-lt"/>
                          <a:ea typeface="+mn-ea"/>
                          <a:cs typeface="+mn-cs"/>
                        </a:rPr>
                        <a:t>每年服务审查次数</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29565">
                <a:tc vMerge="1">
                  <a:txBody>
                    <a:bodyPr/>
                    <a:lstStyle/>
                    <a:p>
                      <a:endParaRPr lang="en-US"/>
                    </a:p>
                  </a:txBody>
                  <a:tcPr/>
                </a:tc>
                <a:tc>
                  <a:txBody>
                    <a:body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100" b="0" i="0" kern="1200">
                          <a:solidFill>
                            <a:schemeClr val="tx1">
                              <a:lumMod val="75000"/>
                              <a:lumOff val="25000"/>
                            </a:schemeClr>
                          </a:solidFill>
                          <a:latin typeface="+mn-lt"/>
                          <a:ea typeface="+mn-ea"/>
                          <a:cs typeface="+mn-cs"/>
                        </a:rPr>
                        <a:t>每年专家讲座数</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9"/>
                  </a:ext>
                </a:extLst>
              </a:tr>
              <a:tr h="424875">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100" b="0" i="0" kern="1200">
                          <a:solidFill>
                            <a:schemeClr val="tx1">
                              <a:lumMod val="75000"/>
                              <a:lumOff val="25000"/>
                            </a:schemeClr>
                          </a:solidFill>
                          <a:latin typeface="+mn-lt"/>
                          <a:ea typeface="+mn-ea"/>
                          <a:cs typeface="+mn-cs"/>
                        </a:rPr>
                        <a:t>事件管理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429565">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indent="0" algn="l" defTabSz="1088390" rtl="0" eaLnBrk="1" latinLnBrk="0" hangingPunct="1"/>
                      <a:r>
                        <a:rPr lang="en-US" sz="1100" b="0" i="0" kern="1200">
                          <a:solidFill>
                            <a:schemeClr val="tx1">
                              <a:lumMod val="75000"/>
                              <a:lumOff val="25000"/>
                            </a:schemeClr>
                          </a:solidFill>
                          <a:latin typeface="+mn-lt"/>
                          <a:ea typeface="+mn-ea"/>
                          <a:cs typeface="+mn-cs"/>
                        </a:rPr>
                        <a:t>环境审查、维护和监控​</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11"/>
                  </a:ext>
                </a:extLst>
              </a:tr>
              <a:tr h="429565">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indent="0" algn="l" defTabSz="1088390" rtl="0" eaLnBrk="1" latinLnBrk="0" hangingPunct="1"/>
                      <a:r>
                        <a:rPr lang="en-US" sz="1100" b="0" i="0" kern="1200">
                          <a:solidFill>
                            <a:schemeClr val="tx1">
                              <a:lumMod val="75000"/>
                              <a:lumOff val="25000"/>
                            </a:schemeClr>
                          </a:solidFill>
                          <a:latin typeface="+mn-lt"/>
                          <a:ea typeface="+mn-ea"/>
                          <a:cs typeface="+mn-cs"/>
                        </a:rPr>
                        <a:t>发布、迁移、升级和产品路线图审查</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429565">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indent="0" algn="l" defTabSz="1088390" rtl="0" eaLnBrk="1" latinLnBrk="0" hangingPunct="1"/>
                      <a:r>
                        <a:rPr lang="en-US" sz="1100" b="0" i="0" kern="1200">
                          <a:solidFill>
                            <a:schemeClr val="tx1">
                              <a:lumMod val="75000"/>
                              <a:lumOff val="25000"/>
                            </a:schemeClr>
                          </a:solidFill>
                          <a:latin typeface="+mn-lt"/>
                          <a:ea typeface="+mn-ea"/>
                          <a:cs typeface="+mn-cs"/>
                        </a:rPr>
                        <a:t>云支持活动 - Experience Manager as Cloud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13"/>
                  </a:ext>
                </a:extLst>
              </a:tr>
              <a:tr h="429565">
                <a:tc rowSpan="2">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0" i="0" kern="1200">
                          <a:solidFill>
                            <a:schemeClr val="bg1"/>
                          </a:solidFill>
                          <a:latin typeface="+mj-lt"/>
                          <a:ea typeface="+mn-ea"/>
                          <a:cs typeface="+mn-cs"/>
                        </a:rPr>
                        <a:t>现场</a:t>
                      </a:r>
                      <a:br>
                        <a:rPr lang="en-US" sz="1400" b="0" i="0" kern="1200">
                          <a:solidFill>
                            <a:schemeClr val="bg1"/>
                          </a:solidFill>
                          <a:latin typeface="+mj-lt"/>
                          <a:ea typeface="+mn-ea"/>
                          <a:cs typeface="+mn-cs"/>
                        </a:rPr>
                      </a:br>
                      <a:r>
                        <a:rPr lang="en-US" sz="1400" b="0" i="0" kern="1200">
                          <a:solidFill>
                            <a:schemeClr val="bg1"/>
                          </a:solidFill>
                          <a:latin typeface="+mj-lt"/>
                          <a:ea typeface="+mn-ea"/>
                          <a:cs typeface="+mn-cs"/>
                        </a:rPr>
                        <a:t>服务</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indent="0" algn="l" defTabSz="1088390" rtl="0" eaLnBrk="1" latinLnBrk="0" hangingPunct="1"/>
                      <a:r>
                        <a:rPr lang="en-US" sz="1100" b="0" i="0" kern="1200">
                          <a:solidFill>
                            <a:schemeClr val="tx1">
                              <a:lumMod val="75000"/>
                              <a:lumOff val="25000"/>
                            </a:schemeClr>
                          </a:solidFill>
                          <a:latin typeface="+mn-lt"/>
                          <a:ea typeface="+mn-ea"/>
                          <a:cs typeface="+mn-cs"/>
                        </a:rPr>
                        <a:t>Launch Advisory Services - 新解决方案的第一年</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58021">
                <a:tc vMerge="1">
                  <a:txBody>
                    <a:bodyPr/>
                    <a:lstStyle/>
                    <a:p>
                      <a:endParaRPr lang="en-US"/>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88900" marR="0" lvl="0" indent="0" algn="l" defTabSz="1088390" rtl="0" eaLnBrk="1" fontAlgn="auto" latinLnBrk="0" hangingPunct="1">
                        <a:lnSpc>
                          <a:spcPct val="100000"/>
                        </a:lnSpc>
                        <a:spcBef>
                          <a:spcPts val="0"/>
                        </a:spcBef>
                        <a:spcAft>
                          <a:spcPts val="0"/>
                        </a:spcAft>
                        <a:buClrTx/>
                        <a:buSzTx/>
                        <a:buFontTx/>
                        <a:buNone/>
                        <a:defRPr/>
                      </a:pPr>
                      <a:r>
                        <a:rPr lang="en-US" sz="1100" b="0" i="0" kern="1200">
                          <a:solidFill>
                            <a:schemeClr val="tx1">
                              <a:lumMod val="75000"/>
                              <a:lumOff val="25000"/>
                            </a:schemeClr>
                          </a:solidFill>
                          <a:latin typeface="+mn-lt"/>
                          <a:ea typeface="+mn-ea"/>
                          <a:cs typeface="+mn-cs"/>
                        </a:rPr>
                        <a:t>现场服务活动</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390" rtl="0" eaLnBrk="1" latinLnBrk="0" hangingPunct="1">
                        <a:defRPr sz="2100" kern="1200">
                          <a:solidFill>
                            <a:schemeClr val="tx1"/>
                          </a:solidFill>
                          <a:latin typeface="Calibri" panose="020F0502020204030204"/>
                        </a:defRPr>
                      </a:lvl1pPr>
                      <a:lvl2pPr marL="544195" algn="l" defTabSz="1088390" rtl="0" eaLnBrk="1" latinLnBrk="0" hangingPunct="1">
                        <a:defRPr sz="2100" kern="1200">
                          <a:solidFill>
                            <a:schemeClr val="tx1"/>
                          </a:solidFill>
                          <a:latin typeface="Calibri" panose="020F0502020204030204"/>
                        </a:defRPr>
                      </a:lvl2pPr>
                      <a:lvl3pPr marL="1088390" algn="l" defTabSz="1088390" rtl="0" eaLnBrk="1" latinLnBrk="0" hangingPunct="1">
                        <a:defRPr sz="2100" kern="1200">
                          <a:solidFill>
                            <a:schemeClr val="tx1"/>
                          </a:solidFill>
                          <a:latin typeface="Calibri" panose="020F0502020204030204"/>
                        </a:defRPr>
                      </a:lvl3pPr>
                      <a:lvl4pPr marL="1632585" algn="l" defTabSz="1088390" rtl="0" eaLnBrk="1" latinLnBrk="0" hangingPunct="1">
                        <a:defRPr sz="2100" kern="1200">
                          <a:solidFill>
                            <a:schemeClr val="tx1"/>
                          </a:solidFill>
                          <a:latin typeface="Calibri" panose="020F0502020204030204"/>
                        </a:defRPr>
                      </a:lvl4pPr>
                      <a:lvl5pPr marL="2176780" algn="l" defTabSz="1088390" rtl="0" eaLnBrk="1" latinLnBrk="0" hangingPunct="1">
                        <a:defRPr sz="2100" kern="1200">
                          <a:solidFill>
                            <a:schemeClr val="tx1"/>
                          </a:solidFill>
                          <a:latin typeface="Calibri" panose="020F0502020204030204"/>
                        </a:defRPr>
                      </a:lvl5pPr>
                      <a:lvl6pPr marL="2720975" algn="l" defTabSz="1088390" rtl="0" eaLnBrk="1" latinLnBrk="0" hangingPunct="1">
                        <a:defRPr sz="2100" kern="1200">
                          <a:solidFill>
                            <a:schemeClr val="tx1"/>
                          </a:solidFill>
                          <a:latin typeface="Calibri" panose="020F0502020204030204"/>
                        </a:defRPr>
                      </a:lvl6pPr>
                      <a:lvl7pPr marL="3265170" algn="l" defTabSz="1088390" rtl="0" eaLnBrk="1" latinLnBrk="0" hangingPunct="1">
                        <a:defRPr sz="2100" kern="1200">
                          <a:solidFill>
                            <a:schemeClr val="tx1"/>
                          </a:solidFill>
                          <a:latin typeface="Calibri" panose="020F0502020204030204"/>
                        </a:defRPr>
                      </a:lvl7pPr>
                      <a:lvl8pPr marL="3808730" algn="l" defTabSz="1088390" rtl="0" eaLnBrk="1" latinLnBrk="0" hangingPunct="1">
                        <a:defRPr sz="2100" kern="1200">
                          <a:solidFill>
                            <a:schemeClr val="tx1"/>
                          </a:solidFill>
                          <a:latin typeface="Calibri" panose="020F0502020204030204"/>
                        </a:defRPr>
                      </a:lvl8pPr>
                      <a:lvl9pPr marL="4352925" algn="l" defTabSz="1088390" rtl="0" eaLnBrk="1" latinLnBrk="0" hangingPunct="1">
                        <a:defRPr sz="2100" kern="1200">
                          <a:solidFill>
                            <a:schemeClr val="tx1"/>
                          </a:solidFill>
                          <a:latin typeface="Calibri" panose="020F0502020204030204"/>
                        </a:defRPr>
                      </a:lvl9pP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15"/>
                  </a:ext>
                </a:extLst>
              </a:tr>
            </a:tbl>
          </a:graphicData>
        </a:graphic>
      </p:graphicFrame>
      <p:grpSp>
        <p:nvGrpSpPr>
          <p:cNvPr id="43" name="Group 42"/>
          <p:cNvGrpSpPr/>
          <p:nvPr/>
        </p:nvGrpSpPr>
        <p:grpSpPr>
          <a:xfrm>
            <a:off x="4605743" y="6298526"/>
            <a:ext cx="7275362" cy="294761"/>
            <a:chOff x="4000500" y="1895754"/>
            <a:chExt cx="1000125" cy="2664807"/>
          </a:xfrm>
        </p:grpSpPr>
        <p:sp>
          <p:nvSpPr>
            <p:cNvPr id="44" name="Rectangle: Rounded Corners 43"/>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0" name="Rectangle: Rounded Corners 49"/>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sz="1200" b="0" i="0" u="none" strike="noStrike" kern="0" cap="none" spc="0" normalizeH="0" baseline="0" noProof="0">
                  <a:ln>
                    <a:noFill/>
                  </a:ln>
                  <a:solidFill>
                    <a:srgbClr val="FFFFFF"/>
                  </a:solidFill>
                  <a:effectLst/>
                  <a:uLnTx/>
                  <a:uFillTx/>
                  <a:latin typeface="Adobe Clean ExtraBold"/>
                  <a:ea typeface="+mn-ea"/>
                  <a:cs typeface="+mn-cs"/>
                </a:rPr>
                <a:t>指定的支持联系人 – 列出授权与客户支持交互的 </a:t>
              </a:r>
              <a:r>
                <a:rPr kumimoji="0" lang="en-US" sz="1200" b="0" i="0" u="none" strike="noStrike" kern="0" cap="none" spc="0" normalizeH="0" baseline="0" noProof="0">
                  <a:ln>
                    <a:noFill/>
                  </a:ln>
                  <a:solidFill>
                    <a:srgbClr val="FFFFFF"/>
                  </a:solidFill>
                  <a:effectLst/>
                  <a:uLnTx/>
                  <a:uFillTx/>
                  <a:ea typeface="+mn-ea"/>
                  <a:cs typeface="+mn-lt"/>
                </a:rPr>
                <a:t>15 </a:t>
              </a:r>
              <a:r>
                <a:rPr kumimoji="0" lang="en-US" sz="1200" b="0" i="0" u="none" strike="noStrike" kern="0" cap="none" spc="0" normalizeH="0" baseline="0" noProof="0">
                  <a:ln>
                    <a:noFill/>
                  </a:ln>
                  <a:solidFill>
                    <a:srgbClr val="FFFFFF"/>
                  </a:solidFill>
                  <a:effectLst/>
                  <a:uLnTx/>
                  <a:uFillTx/>
                  <a:latin typeface="Adobe Clean ExtraBold"/>
                  <a:ea typeface="+mn-ea"/>
                  <a:cs typeface="+mn-cs"/>
                </a:rPr>
                <a:t>个用户</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客户支持指南</a:t>
            </a:r>
          </a:p>
        </p:txBody>
      </p:sp>
      <p:sp>
        <p:nvSpPr>
          <p:cNvPr id="4" name="Rectangle 3"/>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门户和别名提供了对丰富的信息和支持资源的访问。查看您的未解决服务单、提交新的服务单以及联系客户支持。</a:t>
            </a:r>
          </a:p>
        </p:txBody>
      </p:sp>
      <p:sp>
        <p:nvSpPr>
          <p:cNvPr id="5" name="Rectangle 4"/>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p:cNvGrpSpPr/>
          <p:nvPr/>
        </p:nvGrpSpPr>
        <p:grpSpPr>
          <a:xfrm>
            <a:off x="444131" y="2172785"/>
            <a:ext cx="5467991" cy="360000"/>
            <a:chOff x="4000500" y="1895754"/>
            <a:chExt cx="1000125" cy="2664807"/>
          </a:xfrm>
        </p:grpSpPr>
        <p:sp>
          <p:nvSpPr>
            <p:cNvPr id="7" name="Rectangle: Rounded Corners 6"/>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8" name="Rectangle: Rounded Corners 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客户支持涵盖的内容</a:t>
              </a:r>
            </a:p>
          </p:txBody>
        </p:sp>
      </p:grpSp>
      <p:sp>
        <p:nvSpPr>
          <p:cNvPr id="9" name="TextBox 8"/>
          <p:cNvSpPr txBox="1"/>
          <p:nvPr/>
        </p:nvSpPr>
        <p:spPr>
          <a:xfrm>
            <a:off x="497256" y="2565928"/>
            <a:ext cx="5361740" cy="2838085"/>
          </a:xfrm>
          <a:prstGeom prst="rect">
            <a:avLst/>
          </a:prstGeom>
          <a:noFill/>
        </p:spPr>
        <p:txBody>
          <a:bodyPr wrap="square" lIns="91440" tIns="45720" rIns="91440" bIns="45720" anchor="t">
            <a:spAutoFit/>
          </a:bodyPr>
          <a:lstStyle/>
          <a:p>
            <a:pPr>
              <a:lnSpc>
                <a:spcPct val="110000"/>
              </a:lnSpc>
              <a:spcBef>
                <a:spcPts val="300"/>
              </a:spcBef>
            </a:pPr>
            <a:r>
              <a:rPr lang="en-US" sz="1800" kern="1400" dirty="0">
                <a:ln>
                  <a:noFill/>
                </a:ln>
                <a:solidFill>
                  <a:srgbClr val="000000"/>
                </a:solidFill>
                <a:effectLst/>
                <a:latin typeface="Wingdings" panose="05000000000000000000"/>
                <a:sym typeface="Wingdings" panose="05000000000000000000"/>
              </a:rPr>
              <a:t>ü</a:t>
            </a:r>
            <a:r>
              <a:rPr lang="en-US" sz="1800" kern="1400" dirty="0">
                <a:ln>
                  <a:noFill/>
                </a:ln>
                <a:solidFill>
                  <a:srgbClr val="000000"/>
                </a:solidFill>
                <a:effectLst/>
                <a:latin typeface="Calibri" panose="020F0502020204030204"/>
                <a:cs typeface="Calibri" panose="020F0502020204030204"/>
              </a:rPr>
              <a:t> </a:t>
            </a:r>
            <a:r>
              <a:rPr lang="en-US" sz="1800" kern="1400" dirty="0">
                <a:ln>
                  <a:noFill/>
                </a:ln>
                <a:solidFill>
                  <a:srgbClr val="000000"/>
                </a:solidFill>
                <a:effectLst/>
                <a:latin typeface="Adobe Clean"/>
              </a:rPr>
              <a:t>对所支持配置上产品问题的疑难解答和解决方法协助</a:t>
            </a:r>
            <a:r>
              <a:rPr lang="en-US"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sz="1800" kern="1400" dirty="0">
                <a:ln>
                  <a:noFill/>
                </a:ln>
                <a:solidFill>
                  <a:srgbClr val="000000"/>
                </a:solidFill>
                <a:effectLst/>
                <a:latin typeface="Wingdings" panose="05000000000000000000"/>
                <a:sym typeface="Wingdings" panose="05000000000000000000"/>
              </a:rPr>
              <a:t>ü</a:t>
            </a:r>
            <a:r>
              <a:rPr lang="en-US" sz="1800" kern="1400" dirty="0">
                <a:ln>
                  <a:noFill/>
                </a:ln>
                <a:solidFill>
                  <a:srgbClr val="000000"/>
                </a:solidFill>
                <a:effectLst/>
                <a:latin typeface="Calibri" panose="020F0502020204030204"/>
                <a:cs typeface="Calibri" panose="020F0502020204030204"/>
              </a:rPr>
              <a:t> </a:t>
            </a:r>
            <a:r>
              <a:rPr lang="en-US" sz="1800" kern="1400" dirty="0">
                <a:ln>
                  <a:noFill/>
                </a:ln>
                <a:solidFill>
                  <a:srgbClr val="000000"/>
                </a:solidFill>
                <a:effectLst/>
                <a:latin typeface="Adobe Clean"/>
              </a:rPr>
              <a:t>远程诊断</a:t>
            </a:r>
            <a:r>
              <a:rPr lang="en-US"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sz="1800" kern="1400" dirty="0">
                <a:ln>
                  <a:noFill/>
                </a:ln>
                <a:solidFill>
                  <a:srgbClr val="000000"/>
                </a:solidFill>
                <a:effectLst/>
                <a:latin typeface="Wingdings" panose="05000000000000000000"/>
                <a:sym typeface="Wingdings" panose="05000000000000000000"/>
              </a:rPr>
              <a:t>ü</a:t>
            </a:r>
            <a:r>
              <a:rPr lang="en-US" sz="1800" kern="1400" dirty="0">
                <a:ln>
                  <a:noFill/>
                </a:ln>
                <a:solidFill>
                  <a:srgbClr val="000000"/>
                </a:solidFill>
                <a:effectLst/>
                <a:latin typeface="Calibri" panose="020F0502020204030204"/>
                <a:cs typeface="Calibri" panose="020F0502020204030204"/>
              </a:rPr>
              <a:t> </a:t>
            </a:r>
            <a:r>
              <a:rPr lang="en-US" sz="1800" kern="1400" dirty="0">
                <a:ln>
                  <a:noFill/>
                </a:ln>
                <a:solidFill>
                  <a:srgbClr val="000000"/>
                </a:solidFill>
                <a:effectLst/>
                <a:latin typeface="Adobe Clean"/>
              </a:rPr>
              <a:t>可用于自定义您的支持包的其他服务增强功能</a:t>
            </a:r>
          </a:p>
          <a:p>
            <a:pPr marL="0" marR="0" indent="0" algn="l">
              <a:lnSpc>
                <a:spcPct val="110000"/>
              </a:lnSpc>
              <a:spcBef>
                <a:spcPts val="0"/>
              </a:spcBef>
              <a:spcAft>
                <a:spcPts val="0"/>
              </a:spcAft>
            </a:pPr>
            <a:r>
              <a:rPr lang="en-US" sz="1800" kern="1400" dirty="0">
                <a:ln>
                  <a:noFill/>
                </a:ln>
                <a:solidFill>
                  <a:srgbClr val="000000"/>
                </a:solidFill>
                <a:effectLst/>
                <a:latin typeface="Wingdings" panose="05000000000000000000"/>
                <a:sym typeface="Wingdings" panose="05000000000000000000"/>
              </a:rPr>
              <a:t>ü</a:t>
            </a:r>
            <a:r>
              <a:rPr lang="en-US" sz="1800" kern="1400" dirty="0">
                <a:ln>
                  <a:noFill/>
                </a:ln>
                <a:solidFill>
                  <a:srgbClr val="000000"/>
                </a:solidFill>
                <a:effectLst/>
                <a:latin typeface="Calibri" panose="020F0502020204030204"/>
                <a:cs typeface="Calibri" panose="020F0502020204030204"/>
              </a:rPr>
              <a:t> </a:t>
            </a:r>
            <a:r>
              <a:rPr lang="en-US" sz="1800" kern="1400" dirty="0">
                <a:ln>
                  <a:noFill/>
                </a:ln>
                <a:solidFill>
                  <a:srgbClr val="000000"/>
                </a:solidFill>
                <a:effectLst/>
                <a:latin typeface="Adobe Clean"/>
              </a:rPr>
              <a:t>产品升级版本</a:t>
            </a:r>
            <a:r>
              <a:rPr lang="en-US" kern="1400" dirty="0">
                <a:solidFill>
                  <a:srgbClr val="000000"/>
                </a:solidFill>
                <a:latin typeface="Adobe Clean"/>
              </a:rPr>
              <a:t>（</a:t>
            </a:r>
            <a:r>
              <a:rPr lang="en-US" sz="1800" kern="1400" dirty="0">
                <a:ln>
                  <a:noFill/>
                </a:ln>
                <a:solidFill>
                  <a:srgbClr val="000000"/>
                </a:solidFill>
                <a:effectLst/>
                <a:latin typeface="Adobe Clean"/>
              </a:rPr>
              <a:t>内部部署）</a:t>
            </a:r>
          </a:p>
          <a:p>
            <a:pPr>
              <a:lnSpc>
                <a:spcPct val="110000"/>
              </a:lnSpc>
            </a:pPr>
            <a:r>
              <a:rPr lang="en-US" sz="1800" kern="1400" dirty="0">
                <a:ln>
                  <a:noFill/>
                </a:ln>
                <a:solidFill>
                  <a:srgbClr val="000000"/>
                </a:solidFill>
                <a:effectLst/>
                <a:latin typeface="Wingdings" panose="05000000000000000000"/>
                <a:sym typeface="Wingdings" panose="05000000000000000000"/>
              </a:rPr>
              <a:t>ü</a:t>
            </a:r>
            <a:r>
              <a:rPr lang="en-US" sz="1800" kern="1400" dirty="0">
                <a:ln>
                  <a:noFill/>
                </a:ln>
                <a:solidFill>
                  <a:srgbClr val="000000"/>
                </a:solidFill>
                <a:effectLst/>
                <a:latin typeface="Calibri" panose="020F0502020204030204"/>
                <a:cs typeface="Calibri" panose="020F0502020204030204"/>
              </a:rPr>
              <a:t> </a:t>
            </a:r>
            <a:r>
              <a:rPr lang="en-US" sz="1800" kern="1400" dirty="0">
                <a:ln>
                  <a:noFill/>
                </a:ln>
                <a:solidFill>
                  <a:srgbClr val="000000"/>
                </a:solidFill>
                <a:effectLst/>
                <a:latin typeface="Adobe Clean"/>
              </a:rPr>
              <a:t>维护版本</a:t>
            </a:r>
            <a:r>
              <a:rPr lang="en-US" kern="1400" dirty="0">
                <a:solidFill>
                  <a:srgbClr val="000000"/>
                </a:solidFill>
                <a:latin typeface="Adobe Clean"/>
              </a:rPr>
              <a:t>（</a:t>
            </a:r>
            <a:r>
              <a:rPr lang="en-US" sz="1800" kern="1400" dirty="0">
                <a:ln>
                  <a:noFill/>
                </a:ln>
                <a:solidFill>
                  <a:srgbClr val="000000"/>
                </a:solidFill>
                <a:effectLst/>
                <a:latin typeface="Adobe Clean"/>
              </a:rPr>
              <a:t>内部部署）</a:t>
            </a:r>
            <a:r>
              <a:rPr lang="en-US" kern="1400" dirty="0">
                <a:solidFill>
                  <a:srgbClr val="000000"/>
                </a:solidFill>
                <a:latin typeface="Adobe Clean"/>
              </a:rPr>
              <a:t> </a:t>
            </a:r>
            <a:endParaRPr lang="en-US" sz="1800" kern="1400" dirty="0">
              <a:ln>
                <a:noFill/>
              </a:ln>
              <a:solidFill>
                <a:srgbClr val="000000"/>
              </a:solidFill>
              <a:effectLst/>
              <a:latin typeface="Calibri" panose="020F0502020204030204" pitchFamily="34" charset="0"/>
            </a:endParaRPr>
          </a:p>
          <a:p>
            <a:pPr>
              <a:lnSpc>
                <a:spcPct val="110000"/>
              </a:lnSpc>
            </a:pPr>
            <a:r>
              <a:rPr lang="en-US" kern="1400" dirty="0">
                <a:latin typeface="Wingdings" panose="05000000000000000000"/>
                <a:ea typeface="+mn-lt"/>
                <a:cs typeface="+mn-lt"/>
                <a:sym typeface="Wingdings" panose="05000000000000000000"/>
              </a:rPr>
              <a:t>ü</a:t>
            </a:r>
            <a:r>
              <a:rPr lang="en-US" kern="1400" dirty="0">
                <a:latin typeface="Calibri" panose="020F0502020204030204"/>
                <a:ea typeface="+mn-lt"/>
                <a:cs typeface="Calibri" panose="020F0502020204030204"/>
              </a:rPr>
              <a:t> </a:t>
            </a:r>
            <a:r>
              <a:rPr lang="en-US" kern="1400" dirty="0">
                <a:ea typeface="+mn-lt"/>
                <a:cs typeface="+mn-lt"/>
              </a:rPr>
              <a:t>应用程序集成问题*</a:t>
            </a:r>
            <a:endParaRPr lang="en-US" kern="1400" dirty="0"/>
          </a:p>
          <a:p>
            <a:pPr marL="0" marR="0" indent="0" algn="l">
              <a:lnSpc>
                <a:spcPct val="119000"/>
              </a:lnSpc>
              <a:spcBef>
                <a:spcPts val="0"/>
              </a:spcBef>
              <a:spcAft>
                <a:spcPts val="600"/>
              </a:spcAft>
            </a:pPr>
            <a:endParaRPr lang="en-US" sz="1800" kern="1400">
              <a:ln>
                <a:noFill/>
              </a:ln>
              <a:solidFill>
                <a:srgbClr val="000000"/>
              </a:solidFill>
              <a:effectLst/>
              <a:latin typeface="Calibri" panose="020F0502020204030204" pitchFamily="34" charset="0"/>
            </a:endParaRPr>
          </a:p>
        </p:txBody>
      </p:sp>
      <p:sp>
        <p:nvSpPr>
          <p:cNvPr id="12" name="Rectangle 11"/>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p:cNvGrpSpPr/>
          <p:nvPr/>
        </p:nvGrpSpPr>
        <p:grpSpPr>
          <a:xfrm>
            <a:off x="6242896" y="2172785"/>
            <a:ext cx="5467991" cy="360000"/>
            <a:chOff x="4000500" y="1895754"/>
            <a:chExt cx="1000125" cy="2664807"/>
          </a:xfrm>
        </p:grpSpPr>
        <p:sp>
          <p:nvSpPr>
            <p:cNvPr id="14" name="Rectangle: Rounded Corners 13"/>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 name="Rectangle: Rounded Corners 1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客户支持未涵盖的内容</a:t>
              </a:r>
            </a:p>
          </p:txBody>
        </p:sp>
      </p:grpSp>
      <p:sp>
        <p:nvSpPr>
          <p:cNvPr id="16" name="TextBox 15"/>
          <p:cNvSpPr txBox="1"/>
          <p:nvPr/>
        </p:nvSpPr>
        <p:spPr>
          <a:xfrm>
            <a:off x="6296021" y="2565928"/>
            <a:ext cx="5361740" cy="3718560"/>
          </a:xfrm>
          <a:prstGeom prst="rect">
            <a:avLst/>
          </a:prstGeom>
          <a:noFill/>
        </p:spPr>
        <p:txBody>
          <a:bodyPr wrap="square" lIns="91440" tIns="45720" rIns="91440" bIns="45720" anchor="t">
            <a:spAutoFit/>
          </a:bodyPr>
          <a:lstStyle/>
          <a:p>
            <a:pPr>
              <a:lnSpc>
                <a:spcPct val="110000"/>
              </a:lnSpc>
              <a:spcBef>
                <a:spcPts val="300"/>
              </a:spcBef>
            </a:pPr>
            <a:r>
              <a:rPr lang="en-US" kern="1400">
                <a:solidFill>
                  <a:srgbClr val="000000"/>
                </a:solidFill>
                <a:latin typeface="Wingdings" panose="05000000000000000000"/>
                <a:sym typeface="Wingdings" panose="05000000000000000000"/>
              </a:rPr>
              <a:t>x</a:t>
            </a:r>
            <a:r>
              <a:rPr lang="en-US" kern="1400">
                <a:solidFill>
                  <a:srgbClr val="000000"/>
                </a:solidFill>
                <a:latin typeface="Calibri" panose="020F0502020204030204"/>
                <a:cs typeface="Calibri" panose="020F0502020204030204"/>
              </a:rPr>
              <a:t> </a:t>
            </a:r>
            <a:r>
              <a:rPr lang="en-US" sz="1800" kern="1400">
                <a:ln>
                  <a:noFill/>
                </a:ln>
                <a:solidFill>
                  <a:srgbClr val="000000"/>
                </a:solidFill>
                <a:effectLst/>
                <a:latin typeface="Adobe Clean"/>
              </a:rPr>
              <a:t>架构检查</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kern="1400">
                <a:solidFill>
                  <a:srgbClr val="000000"/>
                </a:solidFill>
                <a:latin typeface="Wingdings" panose="05000000000000000000"/>
                <a:sym typeface="Wingdings" panose="05000000000000000000"/>
              </a:rPr>
              <a:t>x</a:t>
            </a:r>
            <a:r>
              <a:rPr lang="en-US" kern="1400">
                <a:solidFill>
                  <a:srgbClr val="000000"/>
                </a:solidFill>
                <a:latin typeface="Calibri" panose="020F0502020204030204"/>
                <a:cs typeface="Calibri" panose="020F0502020204030204"/>
              </a:rPr>
              <a:t> </a:t>
            </a:r>
            <a:r>
              <a:rPr lang="en-US" sz="1800" kern="1400">
                <a:ln>
                  <a:noFill/>
                </a:ln>
                <a:solidFill>
                  <a:srgbClr val="000000"/>
                </a:solidFill>
                <a:effectLst/>
                <a:latin typeface="Adobe Clean"/>
              </a:rPr>
              <a:t>自定义代码检查或故障排除</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kern="1400">
                <a:solidFill>
                  <a:srgbClr val="000000"/>
                </a:solidFill>
                <a:latin typeface="Wingdings" panose="05000000000000000000"/>
                <a:sym typeface="Wingdings" panose="05000000000000000000"/>
              </a:rPr>
              <a:t>x</a:t>
            </a:r>
            <a:r>
              <a:rPr lang="en-US" sz="1800" kern="1400">
                <a:ln>
                  <a:noFill/>
                </a:ln>
                <a:solidFill>
                  <a:srgbClr val="000000"/>
                </a:solidFill>
                <a:effectLst/>
                <a:latin typeface="Calibri" panose="020F0502020204030204"/>
                <a:cs typeface="Calibri" panose="020F0502020204030204"/>
              </a:rPr>
              <a:t> </a:t>
            </a:r>
            <a:r>
              <a:rPr lang="en-US" sz="1800" kern="1400">
                <a:ln>
                  <a:noFill/>
                </a:ln>
                <a:solidFill>
                  <a:srgbClr val="000000"/>
                </a:solidFill>
                <a:effectLst/>
                <a:latin typeface="Adobe Clean"/>
              </a:rPr>
              <a:t>自定义增强功能（作为想法提交到社区）</a:t>
            </a:r>
          </a:p>
          <a:p>
            <a:pPr>
              <a:lnSpc>
                <a:spcPct val="110000"/>
              </a:lnSpc>
            </a:pPr>
            <a:r>
              <a:rPr lang="en-US" kern="1400">
                <a:solidFill>
                  <a:srgbClr val="000000"/>
                </a:solidFill>
                <a:latin typeface="Wingdings" panose="05000000000000000000"/>
                <a:sym typeface="Wingdings" panose="05000000000000000000"/>
              </a:rPr>
              <a:t>x</a:t>
            </a:r>
            <a:r>
              <a:rPr lang="en-US" kern="1400">
                <a:solidFill>
                  <a:srgbClr val="000000"/>
                </a:solidFill>
                <a:latin typeface="Calibri" panose="020F0502020204030204"/>
                <a:cs typeface="Calibri" panose="020F0502020204030204"/>
              </a:rPr>
              <a:t> </a:t>
            </a:r>
            <a:r>
              <a:rPr lang="en-US" sz="1800" kern="1400">
                <a:ln>
                  <a:noFill/>
                </a:ln>
                <a:solidFill>
                  <a:srgbClr val="000000"/>
                </a:solidFill>
                <a:effectLst/>
                <a:latin typeface="Adobe Clean"/>
              </a:rPr>
              <a:t>知识转移和培训服务</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en-US" kern="1400">
                <a:solidFill>
                  <a:srgbClr val="000000"/>
                </a:solidFill>
                <a:latin typeface="Wingdings" panose="05000000000000000000"/>
                <a:sym typeface="Wingdings" panose="05000000000000000000"/>
              </a:rPr>
              <a:t>x</a:t>
            </a:r>
            <a:r>
              <a:rPr lang="en-US" kern="1400">
                <a:solidFill>
                  <a:srgbClr val="000000"/>
                </a:solidFill>
                <a:latin typeface="Calibri" panose="020F0502020204030204"/>
                <a:cs typeface="Calibri" panose="020F0502020204030204"/>
              </a:rPr>
              <a:t> </a:t>
            </a:r>
            <a:r>
              <a:rPr lang="en-US" sz="1800" kern="1400">
                <a:ln>
                  <a:noFill/>
                </a:ln>
                <a:solidFill>
                  <a:srgbClr val="000000"/>
                </a:solidFill>
                <a:effectLst/>
                <a:latin typeface="Adobe Clean"/>
              </a:rPr>
              <a:t>开发服务</a:t>
            </a:r>
            <a:r>
              <a:rPr lang="en-US" kern="1400">
                <a:solidFill>
                  <a:srgbClr val="000000"/>
                </a:solidFill>
                <a:latin typeface="Adobe Clean"/>
              </a:rPr>
              <a:t> </a:t>
            </a:r>
            <a:endParaRPr lang="en-US" kern="1400">
              <a:solidFill>
                <a:srgbClr val="000000"/>
              </a:solidFill>
              <a:latin typeface="Adobe Clean" panose="020B0503020404020204" pitchFamily="34" charset="0"/>
            </a:endParaRPr>
          </a:p>
          <a:p>
            <a:pPr marL="0" marR="0" indent="0" algn="l">
              <a:lnSpc>
                <a:spcPct val="110000"/>
              </a:lnSpc>
              <a:spcBef>
                <a:spcPts val="0"/>
              </a:spcBef>
              <a:spcAft>
                <a:spcPts val="0"/>
              </a:spcAft>
            </a:pPr>
            <a:r>
              <a:rPr lang="en-US" kern="1400">
                <a:solidFill>
                  <a:srgbClr val="000000"/>
                </a:solidFill>
                <a:latin typeface="Wingdings" panose="05000000000000000000"/>
                <a:sym typeface="Wingdings" panose="05000000000000000000"/>
              </a:rPr>
              <a:t>x</a:t>
            </a:r>
            <a:r>
              <a:rPr lang="en-US" sz="1800" kern="1400">
                <a:ln>
                  <a:noFill/>
                </a:ln>
                <a:solidFill>
                  <a:srgbClr val="000000"/>
                </a:solidFill>
                <a:effectLst/>
                <a:latin typeface="Calibri" panose="020F0502020204030204"/>
                <a:cs typeface="Calibri" panose="020F0502020204030204"/>
              </a:rPr>
              <a:t> </a:t>
            </a:r>
            <a:r>
              <a:rPr lang="en-US" sz="1800" kern="1400">
                <a:ln>
                  <a:noFill/>
                </a:ln>
                <a:solidFill>
                  <a:srgbClr val="000000"/>
                </a:solidFill>
                <a:effectLst/>
                <a:latin typeface="Adobe Clean"/>
              </a:rPr>
              <a:t>实施</a:t>
            </a:r>
          </a:p>
          <a:p>
            <a:pPr marL="0" marR="0" indent="0" algn="l">
              <a:lnSpc>
                <a:spcPct val="110000"/>
              </a:lnSpc>
              <a:spcBef>
                <a:spcPts val="0"/>
              </a:spcBef>
              <a:spcAft>
                <a:spcPts val="0"/>
              </a:spcAft>
            </a:pPr>
            <a:r>
              <a:rPr lang="en-US" kern="1400">
                <a:solidFill>
                  <a:srgbClr val="000000"/>
                </a:solidFill>
                <a:latin typeface="Wingdings" panose="05000000000000000000"/>
                <a:sym typeface="Wingdings" panose="05000000000000000000"/>
              </a:rPr>
              <a:t>x</a:t>
            </a:r>
            <a:r>
              <a:rPr lang="en-US" sz="1800" kern="1400">
                <a:ln>
                  <a:noFill/>
                </a:ln>
                <a:solidFill>
                  <a:srgbClr val="000000"/>
                </a:solidFill>
                <a:effectLst/>
                <a:latin typeface="Calibri" panose="020F0502020204030204"/>
                <a:cs typeface="Calibri" panose="020F0502020204030204"/>
              </a:rPr>
              <a:t> </a:t>
            </a:r>
            <a:r>
              <a:rPr lang="en-US" sz="1800" kern="1400">
                <a:ln>
                  <a:noFill/>
                </a:ln>
                <a:solidFill>
                  <a:srgbClr val="000000"/>
                </a:solidFill>
                <a:effectLst/>
                <a:latin typeface="Adobe Clean"/>
              </a:rPr>
              <a:t>第三方产品或硬件推荐</a:t>
            </a:r>
          </a:p>
          <a:p>
            <a:pPr>
              <a:lnSpc>
                <a:spcPct val="110000"/>
              </a:lnSpc>
            </a:pPr>
            <a:r>
              <a:rPr lang="en-US" kern="1400">
                <a:solidFill>
                  <a:srgbClr val="000000"/>
                </a:solidFill>
                <a:latin typeface="Wingdings" panose="05000000000000000000"/>
                <a:sym typeface="Wingdings" panose="05000000000000000000"/>
              </a:rPr>
              <a:t>x</a:t>
            </a:r>
            <a:r>
              <a:rPr lang="en-US" kern="1400">
                <a:solidFill>
                  <a:srgbClr val="000000"/>
                </a:solidFill>
                <a:latin typeface="Calibri" panose="020F0502020204030204"/>
                <a:cs typeface="Calibri" panose="020F0502020204030204"/>
              </a:rPr>
              <a:t> </a:t>
            </a:r>
            <a:r>
              <a:rPr lang="en-US" sz="1800" kern="1400">
                <a:ln>
                  <a:noFill/>
                </a:ln>
                <a:solidFill>
                  <a:srgbClr val="000000"/>
                </a:solidFill>
                <a:effectLst/>
                <a:latin typeface="Adobe Clean"/>
              </a:rPr>
              <a:t>非 </a:t>
            </a:r>
            <a:r>
              <a:rPr lang="en-US" sz="1800" kern="1400">
                <a:ln>
                  <a:noFill/>
                </a:ln>
                <a:solidFill>
                  <a:srgbClr val="000000"/>
                </a:solidFill>
                <a:effectLst/>
                <a:cs typeface="+mn-lt"/>
              </a:rPr>
              <a:t>Adobe </a:t>
            </a:r>
            <a:r>
              <a:rPr lang="en-US" sz="1800" kern="1400">
                <a:ln>
                  <a:noFill/>
                </a:ln>
                <a:solidFill>
                  <a:srgbClr val="000000"/>
                </a:solidFill>
                <a:effectLst/>
                <a:latin typeface="Adobe Clean"/>
              </a:rPr>
              <a:t>产品故障排除</a:t>
            </a:r>
            <a:r>
              <a:rPr lang="en-US"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en-US" kern="1400">
                <a:solidFill>
                  <a:srgbClr val="000000"/>
                </a:solidFill>
                <a:latin typeface="Wingdings" panose="05000000000000000000"/>
                <a:sym typeface="Wingdings" panose="05000000000000000000"/>
              </a:rPr>
              <a:t>x</a:t>
            </a:r>
            <a:r>
              <a:rPr lang="en-US" sz="1800" kern="1400">
                <a:ln>
                  <a:noFill/>
                </a:ln>
                <a:solidFill>
                  <a:srgbClr val="000000"/>
                </a:solidFill>
                <a:effectLst/>
                <a:latin typeface="Calibri" panose="020F0502020204030204"/>
                <a:cs typeface="Calibri" panose="020F0502020204030204"/>
              </a:rPr>
              <a:t> </a:t>
            </a:r>
            <a:r>
              <a:rPr lang="en-US" sz="1800" kern="1400">
                <a:ln>
                  <a:noFill/>
                </a:ln>
                <a:solidFill>
                  <a:srgbClr val="000000"/>
                </a:solidFill>
                <a:effectLst/>
                <a:latin typeface="Adobe Clean"/>
              </a:rPr>
              <a:t>源自不支持配置的问题（注意：此类请求将被引导）</a:t>
            </a:r>
          </a:p>
          <a:p>
            <a:r>
              <a:rPr lang="en-US" kern="1400">
                <a:latin typeface="Wingdings" panose="05000000000000000000"/>
                <a:ea typeface="+mn-lt"/>
                <a:cs typeface="+mn-lt"/>
                <a:sym typeface="Wingdings" panose="05000000000000000000"/>
              </a:rPr>
              <a:t>x</a:t>
            </a:r>
            <a:r>
              <a:rPr lang="en-US" kern="1400">
                <a:latin typeface="Calibri" panose="020F0502020204030204"/>
                <a:ea typeface="+mn-lt"/>
                <a:cs typeface="Calibri" panose="020F0502020204030204"/>
              </a:rPr>
              <a:t> </a:t>
            </a:r>
            <a:r>
              <a:rPr lang="en-US" kern="1400">
                <a:ea typeface="+mn-lt"/>
                <a:cs typeface="+mn-lt"/>
              </a:rPr>
              <a:t>性能优化</a:t>
            </a:r>
            <a:endParaRPr lang="en-US">
              <a:ea typeface="+mn-lt"/>
              <a:cs typeface="+mn-lt"/>
            </a:endParaRPr>
          </a:p>
          <a:p>
            <a:pPr>
              <a:lnSpc>
                <a:spcPct val="110000"/>
              </a:lnSpc>
            </a:pPr>
            <a:r>
              <a:rPr lang="en-US" kern="1400">
                <a:latin typeface="Wingdings" panose="05000000000000000000"/>
                <a:ea typeface="+mn-lt"/>
                <a:cs typeface="+mn-lt"/>
                <a:sym typeface="Wingdings" panose="05000000000000000000"/>
              </a:rPr>
              <a:t>x</a:t>
            </a:r>
            <a:r>
              <a:rPr lang="en-US" kern="1400">
                <a:latin typeface="Calibri" panose="020F0502020204030204"/>
                <a:ea typeface="+mn-lt"/>
                <a:cs typeface="Calibri" panose="020F0502020204030204"/>
              </a:rPr>
              <a:t> </a:t>
            </a:r>
            <a:r>
              <a:rPr lang="en-US" kern="1400">
                <a:ea typeface="+mn-lt"/>
                <a:cs typeface="+mn-lt"/>
              </a:rPr>
              <a:t>无法重现的问题 </a:t>
            </a:r>
            <a:endParaRPr lang="en-US">
              <a:ea typeface="+mn-lt"/>
              <a:cs typeface="+mn-lt"/>
            </a:endParaRPr>
          </a:p>
        </p:txBody>
      </p:sp>
      <p:grpSp>
        <p:nvGrpSpPr>
          <p:cNvPr id="27" name="Group 26"/>
          <p:cNvGrpSpPr/>
          <p:nvPr/>
        </p:nvGrpSpPr>
        <p:grpSpPr>
          <a:xfrm>
            <a:off x="6059375" y="1967608"/>
            <a:ext cx="640080" cy="640080"/>
            <a:chOff x="-1372654" y="1685924"/>
            <a:chExt cx="1178993" cy="1095376"/>
          </a:xfrm>
        </p:grpSpPr>
        <p:sp>
          <p:nvSpPr>
            <p:cNvPr id="23" name="Oval 22"/>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实心填充的关闭符号"/>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p:cNvGrpSpPr/>
          <p:nvPr/>
        </p:nvGrpSpPr>
        <p:grpSpPr>
          <a:xfrm>
            <a:off x="203463" y="1967608"/>
            <a:ext cx="640080" cy="640080"/>
            <a:chOff x="-2067980" y="4003938"/>
            <a:chExt cx="1178993" cy="1095376"/>
          </a:xfrm>
        </p:grpSpPr>
        <p:sp>
          <p:nvSpPr>
            <p:cNvPr id="25" name="Oval 24"/>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实心填充的对勾符号"/>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700" i="1"/>
              <a:t>*仅限 Adobe 一端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联系客户支持的方法</a:t>
            </a:r>
          </a:p>
        </p:txBody>
      </p:sp>
      <p:sp>
        <p:nvSpPr>
          <p:cNvPr id="9" name="TextBox 8"/>
          <p:cNvSpPr txBox="1"/>
          <p:nvPr/>
        </p:nvSpPr>
        <p:spPr>
          <a:xfrm>
            <a:off x="238124" y="958850"/>
            <a:ext cx="11566779" cy="2024016"/>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en-US" sz="1400" kern="1400">
                <a:ln>
                  <a:noFill/>
                </a:ln>
                <a:solidFill>
                  <a:srgbClr val="000000"/>
                </a:solidFill>
                <a:effectLst/>
              </a:rPr>
              <a:t>Adobe 客户支持通过聊天、电子邮件、电话和网络提供支持。对于 P1 问题，我们建议您通过电话联系以立即获得协助。</a:t>
            </a:r>
          </a:p>
          <a:p>
            <a:pPr marL="76200" marR="0" indent="0" algn="l">
              <a:lnSpc>
                <a:spcPct val="119000"/>
              </a:lnSpc>
              <a:spcBef>
                <a:spcPts val="0"/>
              </a:spcBef>
              <a:spcAft>
                <a:spcPts val="600"/>
              </a:spcAft>
            </a:pPr>
            <a:r>
              <a:rPr lang="en-US" sz="1400" kern="1400">
                <a:ln>
                  <a:noFill/>
                </a:ln>
                <a:solidFill>
                  <a:srgbClr val="000000"/>
                </a:solidFill>
                <a:effectLst/>
              </a:rPr>
              <a:t>为了使我们能够高效地处理咨询，请向我们提供所有步骤以便我们重现问题，即，具体细节越清楚，就能更好地解决问题。提交服务单之后，我们建议您根据联系客户支持时使用的方法，列出和/或准备好以下适用信息：（请参阅第 </a:t>
            </a:r>
            <a:r>
              <a:rPr lang="en-US" sz="1400" kern="1400">
                <a:solidFill>
                  <a:srgbClr val="000000"/>
                </a:solidFill>
              </a:rPr>
              <a:t>22</a:t>
            </a:r>
            <a:r>
              <a:rPr lang="en-US" sz="1400" kern="1400">
                <a:ln>
                  <a:noFill/>
                </a:ln>
                <a:solidFill>
                  <a:srgbClr val="000000"/>
                </a:solidFill>
                <a:effectLst/>
              </a:rPr>
              <a:t> 页的示例）：</a:t>
            </a:r>
          </a:p>
          <a:p>
            <a:pPr marL="76200" marR="0" indent="0" algn="l">
              <a:lnSpc>
                <a:spcPct val="119000"/>
              </a:lnSpc>
              <a:spcBef>
                <a:spcPts val="0"/>
              </a:spcBef>
              <a:spcAft>
                <a:spcPts val="0"/>
              </a:spcAft>
            </a:pPr>
            <a:r>
              <a:rPr lang="en-US" sz="1400" kern="1400">
                <a:ln>
                  <a:noFill/>
                </a:ln>
                <a:solidFill>
                  <a:srgbClr val="000000"/>
                </a:solidFill>
                <a:effectLst/>
              </a:rPr>
              <a:t>门户和别名提供了对丰富的信息和支持资源的访问。查看您的未解决服务单、提交新的服务单以及联系客户支持。</a:t>
            </a:r>
          </a:p>
          <a:p>
            <a:pPr marL="0" marR="0" indent="0" algn="l">
              <a:lnSpc>
                <a:spcPct val="119000"/>
              </a:lnSpc>
              <a:spcBef>
                <a:spcPts val="0"/>
              </a:spcBef>
              <a:spcAft>
                <a:spcPts val="600"/>
              </a:spcAft>
            </a:pPr>
            <a:endParaRPr lang="en-US" sz="1400" kern="1400">
              <a:ln>
                <a:noFill/>
              </a:ln>
              <a:solidFill>
                <a:srgbClr val="000000"/>
              </a:solidFill>
              <a:effectLst/>
            </a:endParaRPr>
          </a:p>
        </p:txBody>
      </p:sp>
      <p:graphicFrame>
        <p:nvGraphicFramePr>
          <p:cNvPr id="10" name="Table 9"/>
          <p:cNvGraphicFramePr>
            <a:graphicFrameLocks noGrp="1"/>
          </p:cNvGraphicFramePr>
          <p:nvPr/>
        </p:nvGraphicFramePr>
        <p:xfrm>
          <a:off x="2552700" y="3448050"/>
          <a:ext cx="7172325" cy="2468055"/>
        </p:xfrm>
        <a:graphic>
          <a:graphicData uri="http://schemas.openxmlformats.org/drawingml/2006/table">
            <a:tbl>
              <a:tblPr/>
              <a:tblGrid>
                <a:gridCol w="2390528">
                  <a:extLst>
                    <a:ext uri="{9D8B030D-6E8A-4147-A177-3AD203B41FA5}">
                      <a16:colId xmlns:a16="http://schemas.microsoft.com/office/drawing/2014/main" val="20000"/>
                    </a:ext>
                  </a:extLst>
                </a:gridCol>
                <a:gridCol w="2391269">
                  <a:extLst>
                    <a:ext uri="{9D8B030D-6E8A-4147-A177-3AD203B41FA5}">
                      <a16:colId xmlns:a16="http://schemas.microsoft.com/office/drawing/2014/main" val="20001"/>
                    </a:ext>
                  </a:extLst>
                </a:gridCol>
                <a:gridCol w="2390528">
                  <a:extLst>
                    <a:ext uri="{9D8B030D-6E8A-4147-A177-3AD203B41FA5}">
                      <a16:colId xmlns:a16="http://schemas.microsoft.com/office/drawing/2014/main" val="20002"/>
                    </a:ext>
                  </a:extLst>
                </a:gridCol>
              </a:tblGrid>
              <a:tr h="400050">
                <a:tc>
                  <a:txBody>
                    <a:bodyPr/>
                    <a:lstStyle/>
                    <a:p>
                      <a:pPr marR="0" indent="0" algn="l" rtl="0">
                        <a:lnSpc>
                          <a:spcPct val="82000"/>
                        </a:lnSpc>
                        <a:spcBef>
                          <a:spcPts val="600"/>
                        </a:spcBef>
                        <a:spcAft>
                          <a:spcPts val="600"/>
                        </a:spcAft>
                      </a:pPr>
                      <a:r>
                        <a:rPr lang="en-US" sz="1800" b="1" kern="1400">
                          <a:ln>
                            <a:noFill/>
                          </a:ln>
                          <a:solidFill>
                            <a:srgbClr val="000000"/>
                          </a:solidFill>
                          <a:effectLst/>
                          <a:latin typeface="Adobe Clean" panose="020B0503020404020204" pitchFamily="34" charset="0"/>
                        </a:rPr>
                        <a:t>           支持门户</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R="0" indent="0" algn="l" rtl="0">
                        <a:lnSpc>
                          <a:spcPct val="82000"/>
                        </a:lnSpc>
                        <a:spcBef>
                          <a:spcPts val="600"/>
                        </a:spcBef>
                        <a:spcAft>
                          <a:spcPts val="600"/>
                        </a:spcAft>
                      </a:pPr>
                      <a:r>
                        <a:rPr lang="en-US" sz="1600" b="1" kern="1400">
                          <a:ln>
                            <a:noFill/>
                          </a:ln>
                          <a:solidFill>
                            <a:srgbClr val="000000"/>
                          </a:solidFill>
                          <a:effectLst/>
                          <a:latin typeface="Adobe Clean" panose="020B0503020404020204" pitchFamily="34" charset="0"/>
                        </a:rPr>
                        <a:t>          </a:t>
                      </a:r>
                      <a:r>
                        <a:rPr lang="en-US" sz="1800" b="1" kern="1400">
                          <a:ln>
                            <a:noFill/>
                          </a:ln>
                          <a:solidFill>
                            <a:srgbClr val="000000"/>
                          </a:solidFill>
                          <a:effectLst/>
                          <a:latin typeface="Adobe Clean" panose="020B0503020404020204" pitchFamily="34" charset="0"/>
                        </a:rPr>
                        <a:t>电话支持</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en-US" sz="1800" b="1" kern="1400">
                          <a:ln>
                            <a:noFill/>
                          </a:ln>
                          <a:solidFill>
                            <a:srgbClr val="000000"/>
                          </a:solidFill>
                          <a:effectLst/>
                          <a:latin typeface="Adobe Clean" panose="020B0503020404020204" pitchFamily="34" charset="0"/>
                        </a:rPr>
                        <a:t>     Adobe 状态</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0000"/>
                  </a:ext>
                </a:extLst>
              </a:tr>
              <a:tr h="1460500">
                <a:tc>
                  <a:txBody>
                    <a:bodyPr/>
                    <a:lstStyle/>
                    <a:p>
                      <a:pPr marR="0" indent="0" algn="ctr" rtl="0">
                        <a:lnSpc>
                          <a:spcPct val="119000"/>
                        </a:lnSpc>
                        <a:spcBef>
                          <a:spcPts val="0"/>
                        </a:spcBef>
                        <a:spcAft>
                          <a:spcPts val="14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spc="-10">
                          <a:ln>
                            <a:noFill/>
                          </a:ln>
                          <a:solidFill>
                            <a:srgbClr val="085296"/>
                          </a:solidFill>
                          <a:effectLst/>
                          <a:latin typeface="Adobe Clean" panose="020B0503020404020204" pitchFamily="34" charset="0"/>
                          <a:hlinkClick r:id="rId2" action="ppaction://hlinkfile"/>
                        </a:rPr>
                        <a:t>Adobe Experience League 支持</a:t>
                      </a: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3"/>
                        </a:rPr>
                        <a:t>Adobe Experience Manager 支持</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4"/>
                        </a:rPr>
                        <a:t>Adobe Campaign 支持</a:t>
                      </a:r>
                      <a:r>
                        <a:rPr lang="en-US"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55"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55"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电话号码</a:t>
                      </a:r>
                      <a:endParaRPr lang="en-US" sz="1200" kern="1400">
                        <a:ln>
                          <a:noFill/>
                        </a:ln>
                        <a:solidFill>
                          <a:srgbClr val="000000"/>
                        </a:solidFill>
                        <a:effectLst/>
                        <a:latin typeface="Calibri" panose="020F0502020204030204" pitchFamily="34" charset="0"/>
                      </a:endParaRPr>
                    </a:p>
                    <a:p>
                      <a:pPr marL="102870" marR="109855" indent="-36830" algn="ctr" rtl="0">
                        <a:lnSpc>
                          <a:spcPct val="104000"/>
                        </a:lnSpc>
                        <a:spcBef>
                          <a:spcPts val="180"/>
                        </a:spcBef>
                        <a:spcAft>
                          <a:spcPts val="600"/>
                        </a:spcAft>
                      </a:pPr>
                      <a:r>
                        <a:rPr lang="en-US" sz="1200" kern="1400" spc="-10">
                          <a:ln>
                            <a:noFill/>
                          </a:ln>
                          <a:solidFill>
                            <a:srgbClr val="000000"/>
                          </a:solidFill>
                          <a:effectLst/>
                          <a:latin typeface="Adobe Clean" panose="020B0503020404020204" pitchFamily="34" charset="0"/>
                        </a:rPr>
                        <a:t>1 800 497 0335（美国和加拿大）</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spc="-10">
                          <a:ln>
                            <a:noFill/>
                          </a:ln>
                          <a:solidFill>
                            <a:srgbClr val="085296"/>
                          </a:solidFill>
                          <a:effectLst/>
                          <a:latin typeface="Adobe Clean" panose="020B0503020404020204" pitchFamily="34" charset="0"/>
                          <a:hlinkClick r:id="rId5"/>
                        </a:rPr>
                        <a:t>区域电话号码</a:t>
                      </a:r>
                      <a:endParaRPr lang="en-US" sz="1200" kern="1400">
                        <a:ln>
                          <a:noFill/>
                        </a:ln>
                        <a:solidFill>
                          <a:srgbClr val="000000"/>
                        </a:solidFill>
                        <a:effectLst/>
                        <a:latin typeface="Calibri" panose="020F0502020204030204" pitchFamily="34" charset="0"/>
                      </a:endParaRPr>
                    </a:p>
                    <a:p>
                      <a:pPr marR="109855" indent="0" algn="ctr" rtl="0">
                        <a:lnSpc>
                          <a:spcPct val="104000"/>
                        </a:lnSpc>
                        <a:spcBef>
                          <a:spcPts val="180"/>
                        </a:spcBef>
                        <a:spcAft>
                          <a:spcPts val="600"/>
                        </a:spcAft>
                      </a:pPr>
                      <a:r>
                        <a:rPr lang="en-US"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55" indent="-36830" algn="ctr" rtl="0">
                        <a:lnSpc>
                          <a:spcPct val="104000"/>
                        </a:lnSpc>
                        <a:spcBef>
                          <a:spcPts val="180"/>
                        </a:spcBef>
                        <a:spcAft>
                          <a:spcPts val="600"/>
                        </a:spcAft>
                      </a:pPr>
                      <a:r>
                        <a:rPr lang="en-US"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检查 Adobe 系统状态</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en-US" sz="1200" u="sng" kern="1400">
                          <a:ln>
                            <a:noFill/>
                          </a:ln>
                          <a:solidFill>
                            <a:srgbClr val="085296"/>
                          </a:solidFill>
                          <a:effectLst/>
                          <a:latin typeface="Adobe Clean" panose="020B0503020404020204" pitchFamily="34" charset="0"/>
                          <a:hlinkClick r:id="rId6"/>
                        </a:rPr>
                        <a:t>常规系统状态</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en-US"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0"/>
                        </a:spcAft>
                      </a:pPr>
                      <a:r>
                        <a:rPr lang="en-US"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 Box 3"/>
          <p:cNvSpPr txBox="1">
            <a:spLocks noChangeArrowheads="1"/>
          </p:cNvSpPr>
          <p:nvPr/>
        </p:nvSpPr>
        <p:spPr bwMode="auto">
          <a:xfrm>
            <a:off x="4174456" y="2789144"/>
            <a:ext cx="45513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828675" lvl="0" indent="0" algn="ctr" defTabSz="914400" rtl="0" eaLnBrk="0" fontAlgn="base" latinLnBrk="0" hangingPunct="0">
              <a:lnSpc>
                <a:spcPct val="100000"/>
              </a:lnSpc>
              <a:spcBef>
                <a:spcPct val="0"/>
              </a:spcBef>
              <a:spcAft>
                <a:spcPts val="600"/>
              </a:spcAft>
              <a:buClrTx/>
              <a:buSzTx/>
              <a:buFontTx/>
              <a:buNone/>
            </a:pPr>
            <a:r>
              <a:rPr kumimoji="0" lang="en-US" altLang="en-US" sz="2000" b="1" i="0" u="sng" strike="noStrike" cap="none" normalizeH="0" baseline="0">
                <a:ln>
                  <a:noFill/>
                </a:ln>
                <a:solidFill>
                  <a:srgbClr val="FE0C01"/>
                </a:solidFill>
                <a:effectLst/>
                <a:latin typeface="Calibri" panose="020F0502020204030204" pitchFamily="34" charset="0"/>
              </a:rPr>
              <a:t>企业云支持</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5" name="TextBox 14"/>
          <p:cNvSpPr txBox="1"/>
          <p:nvPr/>
        </p:nvSpPr>
        <p:spPr>
          <a:xfrm>
            <a:off x="-66676" y="6273405"/>
            <a:ext cx="9134475" cy="543867"/>
          </a:xfrm>
          <a:prstGeom prst="rect">
            <a:avLst/>
          </a:prstGeom>
          <a:noFill/>
        </p:spPr>
        <p:txBody>
          <a:bodyPr wrap="square">
            <a:spAutoFit/>
          </a:bodyPr>
          <a:lstStyle/>
          <a:p>
            <a:pPr marL="76200" marR="0" indent="0">
              <a:lnSpc>
                <a:spcPct val="110000"/>
              </a:lnSpc>
              <a:spcBef>
                <a:spcPts val="0"/>
              </a:spcBef>
              <a:spcAft>
                <a:spcPts val="600"/>
              </a:spcAft>
            </a:pPr>
            <a:r>
              <a:rPr lang="en-US" sz="1100" i="1" kern="1400">
                <a:ln>
                  <a:noFill/>
                </a:ln>
                <a:solidFill>
                  <a:srgbClr val="000000"/>
                </a:solidFill>
                <a:effectLst/>
              </a:rPr>
              <a:t>*并非所有产品都提供支持门户或聊天，请查看各个产品的页面以获取联系支持的方法</a:t>
            </a:r>
            <a:endParaRPr lang="en-US" sz="1100" kern="1400">
              <a:ln>
                <a:noFill/>
              </a:ln>
              <a:solidFill>
                <a:srgbClr val="000000"/>
              </a:solidFill>
              <a:effectLst/>
            </a:endParaRPr>
          </a:p>
          <a:p>
            <a:pPr marL="0" marR="0" indent="0">
              <a:lnSpc>
                <a:spcPct val="119000"/>
              </a:lnSpc>
              <a:spcBef>
                <a:spcPts val="0"/>
              </a:spcBef>
              <a:spcAft>
                <a:spcPts val="600"/>
              </a:spcAft>
            </a:pPr>
            <a:r>
              <a:rPr lang="en-US" sz="1100" kern="1400">
                <a:ln>
                  <a:noFill/>
                </a:ln>
                <a:solidFill>
                  <a:srgbClr val="000000"/>
                </a:solidFill>
                <a:effectLst/>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谁可以联系客户支持？</a:t>
            </a:r>
          </a:p>
        </p:txBody>
      </p:sp>
      <p:sp>
        <p:nvSpPr>
          <p:cNvPr id="3" name="Content Placeholder 2"/>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en-US" sz="1800" kern="1400">
                <a:ln>
                  <a:noFill/>
                </a:ln>
                <a:solidFill>
                  <a:srgbClr val="000000"/>
                </a:solidFill>
                <a:effectLst/>
                <a:latin typeface="+mn-lt"/>
              </a:rPr>
              <a:t>Adobe 将数据的安全性和保护您的数据放在最重要的位置。为了确保这一点，我们鼓励您将组织中的某个人任命为</a:t>
            </a:r>
            <a:r>
              <a:rPr lang="en-US" sz="1800" u="sng" kern="1400">
                <a:ln>
                  <a:noFill/>
                </a:ln>
                <a:solidFill>
                  <a:srgbClr val="085296"/>
                </a:solidFill>
                <a:effectLst/>
                <a:latin typeface="+mn-lt"/>
                <a:hlinkClick r:id="rId2"/>
              </a:rPr>
              <a:t>指定的支持联系人</a:t>
            </a:r>
            <a:r>
              <a:rPr lang="en-US" sz="1800" kern="1400">
                <a:ln>
                  <a:noFill/>
                </a:ln>
                <a:solidFill>
                  <a:srgbClr val="000000"/>
                </a:solidFill>
                <a:effectLst/>
                <a:latin typeface="+mn-lt"/>
              </a:rPr>
              <a:t>，此人应具有产品的完整访问权限、接受过产品培训并可以解答特定于实施的基本问题。</a:t>
            </a:r>
          </a:p>
          <a:p>
            <a:pPr marL="0" marR="0" indent="0" algn="l">
              <a:lnSpc>
                <a:spcPct val="119000"/>
              </a:lnSpc>
              <a:spcBef>
                <a:spcPts val="0"/>
              </a:spcBef>
              <a:spcAft>
                <a:spcPts val="0"/>
              </a:spcAft>
              <a:buNone/>
            </a:pPr>
            <a:r>
              <a:rPr lang="en-US" sz="1800" kern="1400">
                <a:ln>
                  <a:noFill/>
                </a:ln>
                <a:solidFill>
                  <a:srgbClr val="000000"/>
                </a:solidFill>
                <a:effectLst/>
                <a:latin typeface="+mn-lt"/>
              </a:rPr>
              <a:t>· 只有指定的支持联系人才可以获得授权，以便讨论数据以及对帐户设置进行必要的更改。</a:t>
            </a:r>
          </a:p>
          <a:p>
            <a:pPr marL="0" marR="0" indent="0" algn="l">
              <a:lnSpc>
                <a:spcPct val="119000"/>
              </a:lnSpc>
              <a:spcBef>
                <a:spcPts val="0"/>
              </a:spcBef>
              <a:spcAft>
                <a:spcPts val="0"/>
              </a:spcAft>
              <a:buNone/>
            </a:pPr>
            <a:r>
              <a:rPr lang="en-US" sz="1800" kern="1400">
                <a:ln>
                  <a:noFill/>
                </a:ln>
                <a:solidFill>
                  <a:srgbClr val="000000"/>
                </a:solidFill>
                <a:effectLst/>
                <a:latin typeface="+mn-lt"/>
              </a:rPr>
              <a:t>· 没有获得授权成为指定支持联系人的人员可以联系支持团队，但是，将会被转到在线帮助/论坛。</a:t>
            </a:r>
          </a:p>
          <a:p>
            <a:pPr marL="0" marR="0" indent="0" algn="l">
              <a:lnSpc>
                <a:spcPct val="110000"/>
              </a:lnSpc>
              <a:spcBef>
                <a:spcPts val="0"/>
              </a:spcBef>
              <a:spcAft>
                <a:spcPts val="0"/>
              </a:spcAft>
              <a:buNone/>
            </a:pPr>
            <a:r>
              <a:rPr lang="en-US" sz="1800" kern="1400">
                <a:ln>
                  <a:noFill/>
                </a:ln>
                <a:solidFill>
                  <a:srgbClr val="000000"/>
                </a:solidFill>
                <a:effectLst/>
                <a:latin typeface="+mn-lt"/>
              </a:rPr>
              <a:t> </a:t>
            </a:r>
          </a:p>
          <a:p>
            <a:pPr marL="304800" marR="0" indent="0" algn="l">
              <a:lnSpc>
                <a:spcPct val="119000"/>
              </a:lnSpc>
              <a:spcBef>
                <a:spcPts val="0"/>
              </a:spcBef>
              <a:spcAft>
                <a:spcPts val="0"/>
              </a:spcAft>
              <a:buNone/>
            </a:pPr>
            <a:r>
              <a:rPr lang="en-US" sz="1800" b="1" kern="1400">
                <a:ln>
                  <a:noFill/>
                </a:ln>
                <a:solidFill>
                  <a:srgbClr val="000000"/>
                </a:solidFill>
                <a:effectLst/>
                <a:latin typeface="+mn-lt"/>
              </a:rPr>
              <a:t>修改或添加指定的支持联系人</a:t>
            </a:r>
            <a:endParaRPr lang="en-US" sz="1800" kern="1400">
              <a:ln>
                <a:noFill/>
              </a:ln>
              <a:solidFill>
                <a:srgbClr val="000000"/>
              </a:solidFill>
              <a:effectLst/>
              <a:latin typeface="+mn-lt"/>
            </a:endParaRPr>
          </a:p>
          <a:p>
            <a:pPr marL="457200" marR="0" indent="0" algn="l">
              <a:lnSpc>
                <a:spcPct val="119000"/>
              </a:lnSpc>
              <a:spcBef>
                <a:spcPts val="0"/>
              </a:spcBef>
              <a:spcAft>
                <a:spcPts val="0"/>
              </a:spcAft>
              <a:buNone/>
            </a:pPr>
            <a:r>
              <a:rPr lang="en-US" sz="1800" kern="1400">
                <a:ln>
                  <a:noFill/>
                </a:ln>
                <a:solidFill>
                  <a:srgbClr val="000000"/>
                </a:solidFill>
                <a:effectLst/>
                <a:latin typeface="+mn-lt"/>
              </a:rPr>
              <a:t>· 只有现有指定的支持联系人才可以对同一家组织中现有指定的支持联系人名单进行任何更改。</a:t>
            </a:r>
          </a:p>
          <a:p>
            <a:pPr marL="457200" marR="0" indent="0" algn="l">
              <a:lnSpc>
                <a:spcPct val="119000"/>
              </a:lnSpc>
              <a:spcBef>
                <a:spcPts val="0"/>
              </a:spcBef>
              <a:spcAft>
                <a:spcPts val="0"/>
              </a:spcAft>
              <a:buNone/>
            </a:pPr>
            <a:r>
              <a:rPr lang="en-US" sz="1800" kern="1400">
                <a:ln>
                  <a:noFill/>
                </a:ln>
                <a:solidFill>
                  <a:srgbClr val="000000"/>
                </a:solidFill>
                <a:effectLst/>
                <a:latin typeface="+mn-lt"/>
              </a:rPr>
              <a:t>· 通过电话或电子邮件联系客户关怀以添加/删除用户。</a:t>
            </a:r>
          </a:p>
          <a:p>
            <a:pPr marL="0" marR="0" indent="0" algn="l">
              <a:lnSpc>
                <a:spcPct val="119000"/>
              </a:lnSpc>
              <a:spcBef>
                <a:spcPts val="0"/>
              </a:spcBef>
              <a:spcAft>
                <a:spcPts val="600"/>
              </a:spcAft>
              <a:buNone/>
            </a:pPr>
            <a:r>
              <a:rPr lang="en-US" sz="1800" kern="1400">
                <a:ln>
                  <a:noFill/>
                </a:ln>
                <a:solidFill>
                  <a:srgbClr val="000000"/>
                </a:solidFill>
                <a:effectLst/>
                <a:latin typeface="+mn-lt"/>
              </a:rPr>
              <a:t> </a:t>
            </a:r>
          </a:p>
          <a:p>
            <a:endParaRPr lang="en-US">
              <a:latin typeface="+mn-lt"/>
            </a:endParaRPr>
          </a:p>
        </p:txBody>
      </p:sp>
      <p:graphicFrame>
        <p:nvGraphicFramePr>
          <p:cNvPr id="4" name="Table 3"/>
          <p:cNvGraphicFramePr>
            <a:graphicFrameLocks noGrp="1"/>
          </p:cNvGraphicFramePr>
          <p:nvPr/>
        </p:nvGraphicFramePr>
        <p:xfrm>
          <a:off x="3081567" y="4973993"/>
          <a:ext cx="5940425" cy="1526477"/>
        </p:xfrm>
        <a:graphic>
          <a:graphicData uri="http://schemas.openxmlformats.org/drawingml/2006/table">
            <a:tbl>
              <a:tblPr/>
              <a:tblGrid>
                <a:gridCol w="796925">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1285875">
                  <a:extLst>
                    <a:ext uri="{9D8B030D-6E8A-4147-A177-3AD203B41FA5}">
                      <a16:colId xmlns:a16="http://schemas.microsoft.com/office/drawing/2014/main" val="20002"/>
                    </a:ext>
                  </a:extLst>
                </a:gridCol>
                <a:gridCol w="1285875">
                  <a:extLst>
                    <a:ext uri="{9D8B030D-6E8A-4147-A177-3AD203B41FA5}">
                      <a16:colId xmlns:a16="http://schemas.microsoft.com/office/drawing/2014/main" val="20003"/>
                    </a:ext>
                  </a:extLst>
                </a:gridCol>
                <a:gridCol w="1285875">
                  <a:extLst>
                    <a:ext uri="{9D8B030D-6E8A-4147-A177-3AD203B41FA5}">
                      <a16:colId xmlns:a16="http://schemas.microsoft.com/office/drawing/2014/main" val="20004"/>
                    </a:ext>
                  </a:extLst>
                </a:gridCol>
              </a:tblGrid>
              <a:tr h="280670">
                <a:tc gridSpan="5">
                  <a:txBody>
                    <a:bodyPr/>
                    <a:lstStyle/>
                    <a:p>
                      <a:pPr marR="0" indent="0" algn="ctr" rtl="0">
                        <a:lnSpc>
                          <a:spcPct val="119000"/>
                        </a:lnSpc>
                        <a:spcBef>
                          <a:spcPts val="0"/>
                        </a:spcBef>
                        <a:spcAft>
                          <a:spcPts val="600"/>
                        </a:spcAft>
                      </a:pPr>
                      <a:r>
                        <a:rPr lang="en-US" sz="1200" b="1" kern="1200">
                          <a:ln>
                            <a:noFill/>
                          </a:ln>
                          <a:solidFill>
                            <a:srgbClr val="000000"/>
                          </a:solidFill>
                          <a:effectLst/>
                          <a:latin typeface="Adobe Clean" panose="020B0503020404020204" pitchFamily="34" charset="0"/>
                        </a:rPr>
                        <a:t>ADOBE 客户支持 – 支持的用户</a:t>
                      </a:r>
                      <a:endParaRPr lang="en-US" sz="1000" kern="1400">
                        <a:ln>
                          <a:noFill/>
                        </a:ln>
                        <a:solidFill>
                          <a:srgbClr val="000000"/>
                        </a:solidFill>
                        <a:effectLst/>
                        <a:latin typeface="Calibri" panose="020F0502020204030204" pitchFamily="34" charset="0"/>
                      </a:endParaRP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405">
                <a:tc>
                  <a:txBody>
                    <a:bodyPr/>
                    <a:lstStyle/>
                    <a:p>
                      <a:pPr marR="0" indent="0" algn="ctr" rtl="0">
                        <a:lnSpc>
                          <a:spcPct val="119000"/>
                        </a:lnSpc>
                        <a:spcBef>
                          <a:spcPts val="0"/>
                        </a:spcBef>
                        <a:spcAft>
                          <a:spcPts val="600"/>
                        </a:spcAft>
                      </a:pPr>
                      <a:r>
                        <a:rPr lang="en-US" sz="1000" kern="1400">
                          <a:ln>
                            <a:noFill/>
                          </a:ln>
                          <a:solidFill>
                            <a:srgbClr val="000000"/>
                          </a:solidFill>
                          <a:effectLst/>
                          <a:latin typeface="Calibri" panose="020F0502020204030204" pitchFamily="34" charset="0"/>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在线支持</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商业支持</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企业支持</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200" kern="1200">
                          <a:ln>
                            <a:noFill/>
                          </a:ln>
                          <a:solidFill>
                            <a:srgbClr val="000000"/>
                          </a:solidFill>
                          <a:effectLst/>
                          <a:latin typeface="Adobe Clean Light" panose="020B0303020404020204" pitchFamily="34" charset="0"/>
                        </a:rPr>
                        <a:t>高级支持</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47370">
                <a:tc>
                  <a:txBody>
                    <a:bodyPr/>
                    <a:lstStyle/>
                    <a:p>
                      <a:pPr marR="0" indent="0" algn="l" rtl="0">
                        <a:lnSpc>
                          <a:spcPct val="119000"/>
                        </a:lnSpc>
                        <a:spcBef>
                          <a:spcPts val="0"/>
                        </a:spcBef>
                        <a:spcAft>
                          <a:spcPts val="600"/>
                        </a:spcAft>
                      </a:pPr>
                      <a:r>
                        <a:rPr lang="en-US" sz="1100" kern="1200">
                          <a:ln>
                            <a:noFill/>
                          </a:ln>
                          <a:solidFill>
                            <a:srgbClr val="000000"/>
                          </a:solidFill>
                          <a:effectLst/>
                          <a:latin typeface="Adobe Clean Light" panose="020B0303020404020204" pitchFamily="34" charset="0"/>
                        </a:rPr>
                        <a:t>按产品列出的支持的联系人数</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4</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6</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1800" kern="1400">
                          <a:ln>
                            <a:noFill/>
                          </a:ln>
                          <a:solidFill>
                            <a:srgbClr val="000000"/>
                          </a:solidFill>
                          <a:effectLst/>
                          <a:latin typeface="Adobe Clean Light" panose="020B0303020404020204" pitchFamily="34" charset="0"/>
                        </a:rPr>
                        <a:t>10</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en-US" sz="1800" kern="1400">
                          <a:ln>
                            <a:noFill/>
                          </a:ln>
                          <a:solidFill>
                            <a:srgbClr val="000000"/>
                          </a:solidFill>
                          <a:effectLst/>
                          <a:latin typeface="Adobe Clean Light" panose="020B0303020404020204" pitchFamily="34" charset="0"/>
                        </a:rPr>
                        <a:t>15</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Adobe 客户支持地区营业时间、语言和电话选项</a:t>
            </a:r>
          </a:p>
        </p:txBody>
      </p:sp>
      <p:sp>
        <p:nvSpPr>
          <p:cNvPr id="5" name="Rectangle 4"/>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Adobe 的本地营业时间与客户的计费区域一致。</a:t>
            </a:r>
          </a:p>
        </p:txBody>
      </p:sp>
      <p:sp>
        <p:nvSpPr>
          <p:cNvPr id="7" name="TextBox 6"/>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en-US" sz="1800" b="1" kern="1400">
                <a:ln>
                  <a:noFill/>
                </a:ln>
                <a:solidFill>
                  <a:srgbClr val="000000"/>
                </a:solidFill>
                <a:effectLst/>
                <a:latin typeface="Adobe Clean" panose="020B0503020404020204" pitchFamily="34" charset="0"/>
              </a:rPr>
              <a:t>地区营业时间和语言支持</a:t>
            </a:r>
            <a:endParaRPr lang="en-US" sz="1100" kern="1400">
              <a:ln>
                <a:noFill/>
              </a:ln>
              <a:solidFill>
                <a:srgbClr val="000000"/>
              </a:solidFill>
              <a:effectLst/>
              <a:latin typeface="Calibri" panose="020F0502020204030204" pitchFamily="34" charset="0"/>
            </a:endParaRPr>
          </a:p>
          <a:p>
            <a:pPr marL="0" marR="0" indent="0" algn="l">
              <a:lnSpc>
                <a:spcPct val="119000"/>
              </a:lnSpc>
              <a:spcBef>
                <a:spcPts val="0"/>
              </a:spcBef>
              <a:spcAft>
                <a:spcPts val="600"/>
              </a:spcAft>
            </a:pPr>
            <a:r>
              <a:rPr lang="en-US" sz="1100" kern="1400">
                <a:ln>
                  <a:noFill/>
                </a:ln>
                <a:solidFill>
                  <a:srgbClr val="000000"/>
                </a:solidFill>
                <a:effectLst/>
                <a:latin typeface="Calibri" panose="020F0502020204030204" pitchFamily="34" charset="0"/>
              </a:rPr>
              <a:t> </a:t>
            </a:r>
          </a:p>
        </p:txBody>
      </p:sp>
      <p:graphicFrame>
        <p:nvGraphicFramePr>
          <p:cNvPr id="8" name="Table 7"/>
          <p:cNvGraphicFramePr>
            <a:graphicFrameLocks noGrp="1"/>
          </p:cNvGraphicFramePr>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20000"/>
                    </a:ext>
                  </a:extLst>
                </a:gridCol>
                <a:gridCol w="2453561">
                  <a:extLst>
                    <a:ext uri="{9D8B030D-6E8A-4147-A177-3AD203B41FA5}">
                      <a16:colId xmlns:a16="http://schemas.microsoft.com/office/drawing/2014/main" val="20001"/>
                    </a:ext>
                  </a:extLst>
                </a:gridCol>
              </a:tblGrid>
              <a:tr h="343652">
                <a:tc>
                  <a:txBody>
                    <a:bodyPr/>
                    <a:lstStyle/>
                    <a:p>
                      <a:pPr marL="133350"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美洲</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欧洲、中东和非洲</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10000"/>
                  </a:ext>
                </a:extLst>
              </a:tr>
              <a:tr h="343652">
                <a:tc>
                  <a:txBody>
                    <a:bodyPr/>
                    <a:lstStyle/>
                    <a:p>
                      <a:pPr marL="380365" marR="328295" indent="-3175"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上午 6:00 – 下午 5:30</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上午 9:00 – 下午 5:00</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custDataLst>
              <p:tags r:id="rId1"/>
            </p:custDataLst>
          </p:nvPr>
        </p:nvGraphicFramePr>
        <p:xfrm>
          <a:off x="5703032" y="1540616"/>
          <a:ext cx="6279420" cy="5317384"/>
        </p:xfrm>
        <a:graphic>
          <a:graphicData uri="http://schemas.openxmlformats.org/drawingml/2006/table">
            <a:tbl>
              <a:tblPr/>
              <a:tblGrid>
                <a:gridCol w="783493">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gridCol w="1095375">
                  <a:extLst>
                    <a:ext uri="{9D8B030D-6E8A-4147-A177-3AD203B41FA5}">
                      <a16:colId xmlns:a16="http://schemas.microsoft.com/office/drawing/2014/main" val="20004"/>
                    </a:ext>
                  </a:extLst>
                </a:gridCol>
                <a:gridCol w="1323977">
                  <a:extLst>
                    <a:ext uri="{9D8B030D-6E8A-4147-A177-3AD203B41FA5}">
                      <a16:colId xmlns:a16="http://schemas.microsoft.com/office/drawing/2014/main" val="20005"/>
                    </a:ext>
                  </a:extLst>
                </a:gridCol>
              </a:tblGrid>
              <a:tr h="303939">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美洲</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欧洲、中东和非洲</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en-US" sz="1050" b="1" kern="1400">
                          <a:ln>
                            <a:noFill/>
                          </a:ln>
                          <a:solidFill>
                            <a:schemeClr val="bg1"/>
                          </a:solidFill>
                          <a:effectLst/>
                          <a:latin typeface="Calibri" panose="020F0502020204030204" pitchFamily="34" charset="0"/>
                        </a:rPr>
                        <a:t>亚太地区</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10000"/>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美国</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丹麦</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(+45) 80 20 6017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澳大利亚</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(+61) 1800 358 683</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加拿大</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法国</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(+33) 08 05 540 755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中国大陆</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(+86) 108 004 400 548</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德国</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(+49) 0800 752 2581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中国香港特别行政区</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(+852) 30 713 107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意大利</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(+39) 800 919 224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印度</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(+91) 0008 004 402 107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瑞典</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(+46) 0200 810 330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马来西亚（收费）</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(+60) 1800 220 120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英国</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(+44) 0800 169 0454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新西兰（收费）</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(+64) 050 861 4264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84376">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菲律宾（收费）</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(+63) 1 800 8908 8359</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53425">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新加坡</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(+65) 1 800 818 5220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53425">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韩国</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(+82) 080 517 0880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484376">
                <a:tc gridSpan="2">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中国台湾地区</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kern="1400">
                          <a:ln>
                            <a:noFill/>
                          </a:ln>
                          <a:solidFill>
                            <a:srgbClr val="333333"/>
                          </a:solidFill>
                          <a:effectLst/>
                          <a:latin typeface="Calibri" panose="020F0502020204030204" pitchFamily="34" charset="0"/>
                        </a:rPr>
                        <a:t>(+886) 0 800 066 6381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graphicFrame>
        <p:nvGraphicFramePr>
          <p:cNvPr id="14" name="Table 13"/>
          <p:cNvGraphicFramePr>
            <a:graphicFrameLocks noGrp="1"/>
          </p:cNvGraphicFramePr>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20000"/>
                    </a:ext>
                  </a:extLst>
                </a:gridCol>
                <a:gridCol w="2453561">
                  <a:extLst>
                    <a:ext uri="{9D8B030D-6E8A-4147-A177-3AD203B41FA5}">
                      <a16:colId xmlns:a16="http://schemas.microsoft.com/office/drawing/2014/main" val="20001"/>
                    </a:ext>
                  </a:extLst>
                </a:gridCol>
              </a:tblGrid>
              <a:tr h="343652">
                <a:tc>
                  <a:txBody>
                    <a:bodyPr/>
                    <a:lstStyle/>
                    <a:p>
                      <a:pPr marL="56515" marR="0" indent="0" algn="ctr"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亚太地区</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en-US" sz="1000" kern="1400" spc="-15">
                          <a:ln>
                            <a:noFill/>
                          </a:ln>
                          <a:solidFill>
                            <a:srgbClr val="FFFFFF"/>
                          </a:solidFill>
                          <a:effectLst/>
                          <a:latin typeface="Adobe Clean" panose="020B0503020404020204" pitchFamily="34" charset="0"/>
                        </a:rPr>
                        <a:t>日本*</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10000"/>
                  </a:ext>
                </a:extLst>
              </a:tr>
              <a:tr h="343652">
                <a:tc>
                  <a:txBody>
                    <a:bodyPr/>
                    <a:lstStyle/>
                    <a:p>
                      <a:pPr marL="232410" marR="264160" indent="115570"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上午 9:00 – 下午 5:00</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505" algn="ctr" rtl="0">
                        <a:lnSpc>
                          <a:spcPct val="97000"/>
                        </a:lnSpc>
                        <a:spcBef>
                          <a:spcPts val="1800"/>
                        </a:spcBef>
                        <a:spcAft>
                          <a:spcPts val="0"/>
                        </a:spcAft>
                      </a:pPr>
                      <a:r>
                        <a:rPr lang="en-US" sz="1000" kern="1400">
                          <a:ln>
                            <a:noFill/>
                          </a:ln>
                          <a:solidFill>
                            <a:srgbClr val="020302"/>
                          </a:solidFill>
                          <a:effectLst/>
                          <a:latin typeface="Adobe Clean" panose="020B0503020404020204" pitchFamily="34" charset="0"/>
                        </a:rPr>
                        <a:t>上午 9:00 – 下午 5:30</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6" name="TextBox 15"/>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en-US" sz="1050" i="1" kern="1400">
                <a:ln>
                  <a:noFill/>
                </a:ln>
                <a:solidFill>
                  <a:srgbClr val="000000"/>
                </a:solidFill>
                <a:effectLst/>
              </a:rPr>
              <a:t>例外情况：</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*语言支持仅提供英语和日语版本。</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Adobe Commerce 不包括日语支持。</a:t>
            </a:r>
            <a:endParaRPr lang="en-US" sz="1050" kern="1400">
              <a:ln>
                <a:noFill/>
              </a:ln>
              <a:solidFill>
                <a:srgbClr val="000000"/>
              </a:solidFill>
              <a:effectLst/>
            </a:endParaRPr>
          </a:p>
          <a:p>
            <a:pPr marL="0" marR="0" indent="0" algn="l">
              <a:lnSpc>
                <a:spcPct val="119000"/>
              </a:lnSpc>
              <a:spcBef>
                <a:spcPts val="0"/>
              </a:spcBef>
              <a:spcAft>
                <a:spcPts val="300"/>
              </a:spcAft>
            </a:pPr>
            <a:r>
              <a:rPr lang="en-US" sz="1050" i="1" kern="1400">
                <a:ln>
                  <a:noFill/>
                </a:ln>
                <a:solidFill>
                  <a:srgbClr val="000000"/>
                </a:solidFill>
                <a:effectLst/>
              </a:rPr>
              <a:t>（日本）P2、P3、P4 案例仅限于营业时间。</a:t>
            </a:r>
            <a:endParaRPr lang="en-US" sz="1050" kern="1400">
              <a:ln>
                <a:noFill/>
              </a:ln>
              <a:solidFill>
                <a:srgbClr val="000000"/>
              </a:solidFill>
              <a:effectLst/>
              <a:latin typeface="Adobe Clean SemiLight"/>
            </a:endParaRPr>
          </a:p>
        </p:txBody>
      </p:sp>
      <p:sp>
        <p:nvSpPr>
          <p:cNvPr id="18" name="TextBox 17"/>
          <p:cNvSpPr txBox="1"/>
          <p:nvPr/>
        </p:nvSpPr>
        <p:spPr>
          <a:xfrm>
            <a:off x="2788" y="6254835"/>
            <a:ext cx="5694975" cy="464423"/>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en-US" sz="1050" i="1" kern="1400">
                <a:ln>
                  <a:noFill/>
                </a:ln>
                <a:solidFill>
                  <a:srgbClr val="000000"/>
                </a:solidFill>
                <a:effectLst/>
              </a:rPr>
              <a:t>如果您的区域没有提供特定的客户关怀电话号码，</a:t>
            </a:r>
            <a:r>
              <a:rPr lang="en-US" sz="1050" b="1" i="1" kern="1400">
                <a:ln>
                  <a:noFill/>
                </a:ln>
                <a:solidFill>
                  <a:srgbClr val="000000"/>
                </a:solidFill>
                <a:effectLst/>
              </a:rPr>
              <a:t>请使用 +1 800 497 0335</a:t>
            </a:r>
            <a:r>
              <a:rPr lang="en-US" sz="1050" i="1" kern="1400">
                <a:ln>
                  <a:noFill/>
                </a:ln>
                <a:solidFill>
                  <a:srgbClr val="000000"/>
                </a:solidFill>
                <a:effectLst/>
              </a:rPr>
              <a:t>。请注意，这是美国的电话号码，所以您所在地区可能会收取电话费。</a:t>
            </a:r>
            <a:r>
              <a:rPr lang="en-US" sz="1050" i="1" kern="1400">
                <a:solidFill>
                  <a:srgbClr val="000000"/>
                </a:solidFill>
              </a:rPr>
              <a:t> </a:t>
            </a:r>
            <a:endParaRPr lang="en-US" sz="1600" i="1"/>
          </a:p>
        </p:txBody>
      </p:sp>
      <p:graphicFrame>
        <p:nvGraphicFramePr>
          <p:cNvPr id="4" name="Table 3"/>
          <p:cNvGraphicFramePr>
            <a:graphicFrameLocks noGrp="1"/>
          </p:cNvGraphicFramePr>
          <p:nvPr/>
        </p:nvGraphicFramePr>
        <p:xfrm>
          <a:off x="76653" y="4637677"/>
          <a:ext cx="5043988" cy="123444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20000"/>
                    </a:ext>
                  </a:extLst>
                </a:gridCol>
                <a:gridCol w="1260997">
                  <a:extLst>
                    <a:ext uri="{9D8B030D-6E8A-4147-A177-3AD203B41FA5}">
                      <a16:colId xmlns:a16="http://schemas.microsoft.com/office/drawing/2014/main" val="20001"/>
                    </a:ext>
                  </a:extLst>
                </a:gridCol>
                <a:gridCol w="1260997">
                  <a:extLst>
                    <a:ext uri="{9D8B030D-6E8A-4147-A177-3AD203B41FA5}">
                      <a16:colId xmlns:a16="http://schemas.microsoft.com/office/drawing/2014/main" val="20002"/>
                    </a:ext>
                  </a:extLst>
                </a:gridCol>
                <a:gridCol w="1260997">
                  <a:extLst>
                    <a:ext uri="{9D8B030D-6E8A-4147-A177-3AD203B41FA5}">
                      <a16:colId xmlns:a16="http://schemas.microsoft.com/office/drawing/2014/main" val="20003"/>
                    </a:ext>
                  </a:extLst>
                </a:gridCol>
              </a:tblGrid>
              <a:tr h="165772">
                <a:tc gridSpan="4">
                  <a:txBody>
                    <a:bodyPr/>
                    <a:lstStyle/>
                    <a:p>
                      <a:pPr lvl="0" algn="ctr">
                        <a:buNone/>
                      </a:pPr>
                      <a:r>
                        <a:rPr lang="en-US" sz="1050">
                          <a:effectLst/>
                          <a:latin typeface="Calibri" panose="020F0502020204030204"/>
                        </a:rPr>
                        <a:t>Marketo Engage 电话支持</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2339">
                <a:tc>
                  <a:txBody>
                    <a:bodyPr/>
                    <a:lstStyle/>
                    <a:p>
                      <a:pPr rtl="0" fontAlgn="base"/>
                      <a:r>
                        <a:rPr lang="en-US" sz="1050" b="1">
                          <a:effectLst/>
                          <a:latin typeface="Calibri" panose="020F0502020204030204"/>
                        </a:rPr>
                        <a:t>美洲</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panose="020F0502020204030204"/>
                        </a:rPr>
                        <a:t>欧洲、中东和非洲</a:t>
                      </a:r>
                      <a:endParaRPr lang="en-US" sz="1050" b="1">
                        <a:latin typeface="Calibri" panose="020F0502020204030204"/>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panose="020F0502020204030204"/>
                        </a:rPr>
                        <a:t>亚太地区</a:t>
                      </a:r>
                      <a:endParaRPr lang="en-US" sz="1050" b="1">
                        <a:latin typeface="Calibri" panose="020F0502020204030204"/>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en-US" sz="1050" b="1" i="0" u="none" strike="noStrike" noProof="0">
                          <a:effectLst/>
                          <a:latin typeface="Calibri" panose="020F0502020204030204"/>
                        </a:rPr>
                        <a:t>日本</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8907">
                <a:tc>
                  <a:txBody>
                    <a:bodyPr/>
                    <a:lstStyle/>
                    <a:p>
                      <a:pPr lvl="0">
                        <a:buNone/>
                      </a:pPr>
                      <a:r>
                        <a:rPr lang="en-US" sz="1050" b="0" i="0" u="none" strike="noStrike" noProof="0">
                          <a:effectLst/>
                          <a:latin typeface="Calibri" panose="020F0502020204030204"/>
                        </a:rPr>
                        <a:t>免费电话：+1 877 270 6586</a:t>
                      </a:r>
                      <a:r>
                        <a:rPr lang="en-US" sz="1050" b="1" i="0" u="none" strike="noStrike" noProof="0">
                          <a:effectLst/>
                          <a:latin typeface="Calibri" panose="020F0502020204030204"/>
                        </a:rPr>
                        <a:t> </a:t>
                      </a:r>
                    </a:p>
                    <a:p>
                      <a:pPr lvl="0">
                        <a:buNone/>
                      </a:pPr>
                      <a:endParaRPr lang="en-US" sz="1050" b="1" i="0" u="none" strike="noStrike" noProof="0">
                        <a:effectLst/>
                        <a:latin typeface="Calibri" panose="020F0502020204030204"/>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panose="020F0502020204030204"/>
                        </a:rPr>
                        <a:t>英国：0800 151 3030 </a:t>
                      </a:r>
                      <a:endParaRPr lang="en-US"/>
                    </a:p>
                    <a:p>
                      <a:pPr lvl="0">
                        <a:buNone/>
                      </a:pPr>
                      <a:r>
                        <a:rPr lang="en-US" sz="1050" b="0" i="0" u="none" strike="noStrike" noProof="0">
                          <a:effectLst/>
                          <a:latin typeface="Calibri" panose="020F0502020204030204"/>
                        </a:rPr>
                        <a:t>欧洲：+353 1 242 3030 </a:t>
                      </a:r>
                      <a:endParaRPr lang="en-US" sz="1050">
                        <a:latin typeface="Calibri" panose="020F0502020204030204"/>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panose="020F0502020204030204"/>
                        </a:rPr>
                        <a:t>澳大利亚：+61 2 8031 8188</a:t>
                      </a:r>
                      <a:endParaRPr lang="en-US" sz="1050">
                        <a:latin typeface="Calibri" panose="020F0502020204030204"/>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050" b="0" i="0" u="none" strike="noStrike" noProof="0">
                          <a:effectLst/>
                          <a:latin typeface="Calibri" panose="020F0502020204030204"/>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Adobe 客户支持优先级定义</a:t>
            </a:r>
          </a:p>
        </p:txBody>
      </p:sp>
      <p:sp>
        <p:nvSpPr>
          <p:cNvPr id="5" name="TextBox 4"/>
          <p:cNvSpPr txBox="1"/>
          <p:nvPr/>
        </p:nvSpPr>
        <p:spPr>
          <a:xfrm>
            <a:off x="161924" y="921649"/>
            <a:ext cx="11719179" cy="862330"/>
          </a:xfrm>
          <a:prstGeom prst="rect">
            <a:avLst/>
          </a:prstGeom>
          <a:noFill/>
        </p:spPr>
        <p:txBody>
          <a:bodyPr wrap="square">
            <a:spAutoFit/>
          </a:bodyPr>
          <a:lstStyle/>
          <a:p>
            <a:pPr marL="76200" marR="0" indent="0" algn="l">
              <a:lnSpc>
                <a:spcPct val="119000"/>
              </a:lnSpc>
              <a:spcBef>
                <a:spcPts val="0"/>
              </a:spcBef>
              <a:spcAft>
                <a:spcPts val="600"/>
              </a:spcAft>
            </a:pPr>
            <a:r>
              <a:rPr lang="en-US" sz="1400" kern="1400">
                <a:ln>
                  <a:noFill/>
                </a:ln>
                <a:solidFill>
                  <a:srgbClr val="000000"/>
                </a:solidFill>
                <a:effectLst/>
              </a:rPr>
              <a:t>我们对您报告的对业务的影响进行评估，以此来确定响应时间和行动。业务影响越严重，分配的优先级就越高。以下指南可帮助您确定相应的</a:t>
            </a:r>
            <a:br>
              <a:rPr lang="en-US" sz="1400" kern="1400">
                <a:ln>
                  <a:noFill/>
                </a:ln>
                <a:solidFill>
                  <a:srgbClr val="000000"/>
                </a:solidFill>
                <a:effectLst/>
              </a:rPr>
            </a:br>
            <a:r>
              <a:rPr lang="en-US" sz="1400" kern="1400">
                <a:ln>
                  <a:noFill/>
                </a:ln>
                <a:solidFill>
                  <a:srgbClr val="000000"/>
                </a:solidFill>
                <a:effectLst/>
              </a:rPr>
              <a:t>优先级。</a:t>
            </a:r>
          </a:p>
          <a:p>
            <a:pPr marL="0" marR="0" indent="0" algn="l">
              <a:lnSpc>
                <a:spcPct val="119000"/>
              </a:lnSpc>
              <a:spcBef>
                <a:spcPts val="0"/>
              </a:spcBef>
              <a:spcAft>
                <a:spcPts val="600"/>
              </a:spcAft>
            </a:pPr>
            <a:r>
              <a:rPr lang="en-US" sz="1000" kern="1400">
                <a:ln>
                  <a:noFill/>
                </a:ln>
                <a:solidFill>
                  <a:srgbClr val="000000"/>
                </a:solidFill>
                <a:effectLst/>
                <a:latin typeface="Calibri" panose="020F0502020204030204" pitchFamily="34" charset="0"/>
              </a:rPr>
              <a:t> </a:t>
            </a:r>
          </a:p>
        </p:txBody>
      </p:sp>
      <p:sp>
        <p:nvSpPr>
          <p:cNvPr id="7" name="TextBox 6"/>
          <p:cNvSpPr txBox="1"/>
          <p:nvPr/>
        </p:nvSpPr>
        <p:spPr>
          <a:xfrm>
            <a:off x="310896" y="1602192"/>
            <a:ext cx="5175504" cy="665310"/>
          </a:xfrm>
          <a:prstGeom prst="rect">
            <a:avLst/>
          </a:prstGeom>
          <a:noFill/>
        </p:spPr>
        <p:txBody>
          <a:bodyPr wrap="square">
            <a:spAutoFit/>
          </a:bodyPr>
          <a:lstStyle/>
          <a:p>
            <a:pPr marL="0" marR="0" indent="0" algn="l">
              <a:lnSpc>
                <a:spcPct val="119000"/>
              </a:lnSpc>
              <a:spcBef>
                <a:spcPts val="0"/>
              </a:spcBef>
              <a:spcAft>
                <a:spcPts val="600"/>
              </a:spcAft>
            </a:pPr>
            <a:r>
              <a:rPr lang="en-US" sz="1400" b="1" kern="1400">
                <a:ln>
                  <a:noFill/>
                </a:ln>
                <a:solidFill>
                  <a:srgbClr val="000000"/>
                </a:solidFill>
                <a:effectLst/>
                <a:latin typeface="+mj-lt"/>
              </a:rPr>
              <a:t>服务水平目标：初始响应和优先级定义</a:t>
            </a:r>
            <a:endParaRPr lang="en-US" sz="1400" kern="1400">
              <a:ln>
                <a:noFill/>
              </a:ln>
              <a:solidFill>
                <a:srgbClr val="000000"/>
              </a:solidFill>
              <a:effectLst/>
              <a:latin typeface="+mj-lt"/>
            </a:endParaRPr>
          </a:p>
          <a:p>
            <a:pPr marL="0" marR="0" indent="0" algn="l">
              <a:lnSpc>
                <a:spcPct val="119000"/>
              </a:lnSpc>
              <a:spcBef>
                <a:spcPts val="0"/>
              </a:spcBef>
              <a:spcAft>
                <a:spcPts val="600"/>
              </a:spcAft>
            </a:pPr>
            <a:r>
              <a:rPr lang="en-US" sz="1400" kern="1400">
                <a:ln>
                  <a:noFill/>
                </a:ln>
                <a:solidFill>
                  <a:srgbClr val="000000"/>
                </a:solidFill>
                <a:effectLst/>
                <a:latin typeface="+mj-lt"/>
              </a:rPr>
              <a:t> </a:t>
            </a:r>
          </a:p>
        </p:txBody>
      </p:sp>
      <p:sp>
        <p:nvSpPr>
          <p:cNvPr id="9" name="Control 1"/>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vert="horz" wrap="square" lIns="0" tIns="0" rIns="0" bIns="0" numCol="1" anchor="t" anchorCtr="0" compatLnSpc="1"/>
          <a:lstStyle/>
          <a:p>
            <a:endParaRPr lang="en-US"/>
          </a:p>
        </p:txBody>
      </p:sp>
      <p:graphicFrame>
        <p:nvGraphicFramePr>
          <p:cNvPr id="10" name="Table 9"/>
          <p:cNvGraphicFramePr>
            <a:graphicFrameLocks noGrp="1"/>
          </p:cNvGraphicFramePr>
          <p:nvPr/>
        </p:nvGraphicFramePr>
        <p:xfrm>
          <a:off x="336083" y="2180665"/>
          <a:ext cx="11370859" cy="3682530"/>
        </p:xfrm>
        <a:graphic>
          <a:graphicData uri="http://schemas.openxmlformats.org/drawingml/2006/table">
            <a:tbl>
              <a:tblPr/>
              <a:tblGrid>
                <a:gridCol w="1119513">
                  <a:extLst>
                    <a:ext uri="{9D8B030D-6E8A-4147-A177-3AD203B41FA5}">
                      <a16:colId xmlns:a16="http://schemas.microsoft.com/office/drawing/2014/main" val="20000"/>
                    </a:ext>
                  </a:extLst>
                </a:gridCol>
                <a:gridCol w="4890782">
                  <a:extLst>
                    <a:ext uri="{9D8B030D-6E8A-4147-A177-3AD203B41FA5}">
                      <a16:colId xmlns:a16="http://schemas.microsoft.com/office/drawing/2014/main" val="20001"/>
                    </a:ext>
                  </a:extLst>
                </a:gridCol>
                <a:gridCol w="1340141">
                  <a:extLst>
                    <a:ext uri="{9D8B030D-6E8A-4147-A177-3AD203B41FA5}">
                      <a16:colId xmlns:a16="http://schemas.microsoft.com/office/drawing/2014/main" val="20002"/>
                    </a:ext>
                  </a:extLst>
                </a:gridCol>
                <a:gridCol w="1340141">
                  <a:extLst>
                    <a:ext uri="{9D8B030D-6E8A-4147-A177-3AD203B41FA5}">
                      <a16:colId xmlns:a16="http://schemas.microsoft.com/office/drawing/2014/main" val="20003"/>
                    </a:ext>
                  </a:extLst>
                </a:gridCol>
                <a:gridCol w="1340141">
                  <a:extLst>
                    <a:ext uri="{9D8B030D-6E8A-4147-A177-3AD203B41FA5}">
                      <a16:colId xmlns:a16="http://schemas.microsoft.com/office/drawing/2014/main" val="20004"/>
                    </a:ext>
                  </a:extLst>
                </a:gridCol>
                <a:gridCol w="1340141">
                  <a:extLst>
                    <a:ext uri="{9D8B030D-6E8A-4147-A177-3AD203B41FA5}">
                      <a16:colId xmlns:a16="http://schemas.microsoft.com/office/drawing/2014/main" val="20005"/>
                    </a:ext>
                  </a:extLst>
                </a:gridCol>
              </a:tblGrid>
              <a:tr h="610032">
                <a:tc>
                  <a:txBody>
                    <a:bodyPr/>
                    <a:lstStyle/>
                    <a:p>
                      <a:pPr marL="48895" marR="0" indent="0" algn="l" rtl="0">
                        <a:lnSpc>
                          <a:spcPct val="119000"/>
                        </a:lnSpc>
                        <a:spcBef>
                          <a:spcPts val="30"/>
                        </a:spcBef>
                        <a:spcAft>
                          <a:spcPts val="0"/>
                        </a:spcAft>
                      </a:pPr>
                      <a:r>
                        <a:rPr lang="en-US" sz="1200" b="1" kern="1400">
                          <a:ln>
                            <a:noFill/>
                          </a:ln>
                          <a:solidFill>
                            <a:srgbClr val="020302"/>
                          </a:solidFill>
                          <a:effectLst/>
                          <a:latin typeface="Adobe Clean" panose="020B0503020404020204" pitchFamily="34" charset="0"/>
                        </a:rPr>
                        <a:t>优先级</a:t>
                      </a:r>
                      <a:endParaRPr lang="en-US" sz="16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en-US" sz="1200" b="1" kern="1400" spc="-20">
                          <a:ln>
                            <a:noFill/>
                          </a:ln>
                          <a:solidFill>
                            <a:srgbClr val="020302"/>
                          </a:solidFill>
                          <a:effectLst/>
                          <a:latin typeface="Adobe Clean" panose="020B0503020404020204" pitchFamily="34" charset="0"/>
                        </a:rPr>
                        <a:t>定义</a:t>
                      </a:r>
                      <a:endParaRPr lang="en-US" sz="1600" b="1"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en-US" sz="1000" kern="1400" spc="-20">
                          <a:ln>
                            <a:noFill/>
                          </a:ln>
                          <a:solidFill>
                            <a:srgbClr val="020302"/>
                          </a:solidFill>
                          <a:effectLst/>
                          <a:latin typeface="Adobe Clean" panose="020B0503020404020204" pitchFamily="34" charset="0"/>
                        </a:rPr>
                        <a:t>在线</a:t>
                      </a:r>
                      <a:endParaRPr lang="en-US" sz="1100" kern="1400">
                        <a:ln>
                          <a:noFill/>
                        </a:ln>
                        <a:solidFill>
                          <a:srgbClr val="000000"/>
                        </a:solidFill>
                        <a:effectLst/>
                        <a:latin typeface="Adobe Clean Light" panose="020B0303020404020204" pitchFamily="34" charset="0"/>
                      </a:endParaRPr>
                    </a:p>
                    <a:p>
                      <a:pPr marL="133350" marR="0" indent="0" algn="l" rtl="0">
                        <a:lnSpc>
                          <a:spcPct val="119000"/>
                        </a:lnSpc>
                        <a:spcBef>
                          <a:spcPts val="0"/>
                        </a:spcBef>
                        <a:spcAft>
                          <a:spcPts val="0"/>
                        </a:spcAft>
                      </a:pPr>
                      <a:r>
                        <a:rPr lang="en-US" sz="1000" kern="1400" spc="-20">
                          <a:ln>
                            <a:noFill/>
                          </a:ln>
                          <a:solidFill>
                            <a:srgbClr val="020302"/>
                          </a:solidFill>
                          <a:effectLst/>
                          <a:latin typeface="Adobe Clean" panose="020B0503020404020204" pitchFamily="34" charset="0"/>
                        </a:rPr>
                        <a:t>支持</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商业</a:t>
                      </a:r>
                      <a:r>
                        <a:rPr lang="en-US"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90805" marR="0" indent="0" algn="l" rtl="0">
                        <a:lnSpc>
                          <a:spcPct val="119000"/>
                        </a:lnSpc>
                        <a:spcBef>
                          <a:spcPts val="0"/>
                        </a:spcBef>
                        <a:spcAft>
                          <a:spcPts val="0"/>
                        </a:spcAft>
                      </a:pPr>
                      <a:r>
                        <a:rPr lang="en-US" sz="1000" kern="1400" spc="-20">
                          <a:ln>
                            <a:noFill/>
                          </a:ln>
                          <a:solidFill>
                            <a:srgbClr val="FFFFFF"/>
                          </a:solidFill>
                          <a:effectLst/>
                          <a:latin typeface="Adobe Clean" panose="020B0503020404020204" pitchFamily="34" charset="0"/>
                        </a:rPr>
                        <a:t>支持</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15" marR="0" indent="0" algn="l" rtl="0">
                        <a:lnSpc>
                          <a:spcPct val="119000"/>
                        </a:lnSpc>
                        <a:spcBef>
                          <a:spcPts val="530"/>
                        </a:spcBef>
                        <a:spcAft>
                          <a:spcPts val="0"/>
                        </a:spcAft>
                      </a:pPr>
                      <a:r>
                        <a:rPr lang="en-US" sz="1000" kern="1400" spc="-20">
                          <a:ln>
                            <a:noFill/>
                          </a:ln>
                          <a:solidFill>
                            <a:srgbClr val="FFFFFF"/>
                          </a:solidFill>
                          <a:effectLst/>
                          <a:latin typeface="Adobe Clean" panose="020B0503020404020204" pitchFamily="34" charset="0"/>
                        </a:rPr>
                        <a:t>企业</a:t>
                      </a:r>
                      <a:r>
                        <a:rPr lang="en-US" sz="1000" kern="1400" spc="-85">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56515" marR="0" indent="0" algn="l" rtl="0">
                        <a:lnSpc>
                          <a:spcPct val="119000"/>
                        </a:lnSpc>
                        <a:spcBef>
                          <a:spcPts val="0"/>
                        </a:spcBef>
                        <a:spcAft>
                          <a:spcPts val="0"/>
                        </a:spcAft>
                      </a:pPr>
                      <a:r>
                        <a:rPr lang="en-US" sz="1000" kern="1400" spc="-20">
                          <a:ln>
                            <a:noFill/>
                          </a:ln>
                          <a:solidFill>
                            <a:srgbClr val="FFFFFF"/>
                          </a:solidFill>
                          <a:effectLst/>
                          <a:latin typeface="Adobe Clean" panose="020B0503020404020204" pitchFamily="34" charset="0"/>
                        </a:rPr>
                        <a:t>支持</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en-US" sz="1000" kern="1400" spc="-15">
                          <a:ln>
                            <a:noFill/>
                          </a:ln>
                          <a:solidFill>
                            <a:srgbClr val="FFFFFF"/>
                          </a:solidFill>
                          <a:effectLst/>
                          <a:latin typeface="Adobe Clean" panose="020B0503020404020204" pitchFamily="34" charset="0"/>
                        </a:rPr>
                        <a:t>Elite</a:t>
                      </a:r>
                      <a:r>
                        <a:rPr lang="en-US"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186055" marR="0" indent="0" algn="l" rtl="0">
                        <a:lnSpc>
                          <a:spcPct val="119000"/>
                        </a:lnSpc>
                        <a:spcBef>
                          <a:spcPts val="0"/>
                        </a:spcBef>
                        <a:spcAft>
                          <a:spcPts val="0"/>
                        </a:spcAft>
                      </a:pPr>
                      <a:r>
                        <a:rPr lang="en-US" sz="1000" kern="1400" spc="-10">
                          <a:ln>
                            <a:noFill/>
                          </a:ln>
                          <a:solidFill>
                            <a:srgbClr val="FFFFFF"/>
                          </a:solidFill>
                          <a:effectLst/>
                          <a:latin typeface="Adobe Clean" panose="020B0503020404020204" pitchFamily="34" charset="0"/>
                        </a:rPr>
                        <a:t>支持</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81202">
                <a:tc>
                  <a:txBody>
                    <a:bodyPr/>
                    <a:lstStyle/>
                    <a:p>
                      <a:pPr marL="48895" marR="158115" indent="0" algn="l" rtl="0">
                        <a:lnSpc>
                          <a:spcPct val="86000"/>
                        </a:lnSpc>
                        <a:spcBef>
                          <a:spcPts val="600"/>
                        </a:spcBef>
                        <a:spcAft>
                          <a:spcPts val="0"/>
                        </a:spcAft>
                      </a:pPr>
                      <a:r>
                        <a:rPr lang="en-US" sz="1100" b="1" kern="1400">
                          <a:ln>
                            <a:noFill/>
                          </a:ln>
                          <a:solidFill>
                            <a:srgbClr val="000000"/>
                          </a:solidFill>
                          <a:effectLst/>
                          <a:latin typeface="Adobe Clean" panose="020B0503020404020204" pitchFamily="34" charset="0"/>
                        </a:rPr>
                        <a:t>优先级 1</a:t>
                      </a:r>
                      <a:br>
                        <a:rPr lang="en-US" sz="1100" b="1"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7950" marR="0" indent="0" algn="l" rtl="0">
                        <a:lnSpc>
                          <a:spcPct val="119000"/>
                        </a:lnSpc>
                        <a:spcBef>
                          <a:spcPts val="600"/>
                        </a:spcBef>
                        <a:spcAft>
                          <a:spcPts val="600"/>
                        </a:spcAft>
                      </a:pPr>
                      <a:r>
                        <a:rPr lang="en-US" sz="1200" kern="1400">
                          <a:ln>
                            <a:noFill/>
                          </a:ln>
                          <a:solidFill>
                            <a:srgbClr val="000000"/>
                          </a:solidFill>
                          <a:effectLst/>
                          <a:latin typeface="Adobe Clean Light" panose="020B0303020404020204" pitchFamily="34" charset="0"/>
                        </a:rPr>
                        <a:t>客户的生产企业功能失效或发生重大数据丢失或服务降级，需要立即关注以恢复功能和可用性。</a:t>
                      </a:r>
                      <a:endParaRPr lang="en-US" sz="1000" kern="1400">
                        <a:ln>
                          <a:noFill/>
                        </a:ln>
                        <a:solidFill>
                          <a:srgbClr val="000000"/>
                        </a:solidFill>
                        <a:effectLst/>
                        <a:latin typeface="Calibri" panose="020F050202020403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295" indent="-3175"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全天候/</a:t>
                      </a:r>
                    </a:p>
                    <a:p>
                      <a:pPr marL="0" marR="328295" indent="-3175" algn="ctr" rtl="0">
                        <a:lnSpc>
                          <a:spcPct val="100000"/>
                        </a:lnSpc>
                        <a:spcBef>
                          <a:spcPts val="0"/>
                        </a:spcBef>
                        <a:spcAft>
                          <a:spcPts val="0"/>
                        </a:spcAft>
                      </a:pP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小时</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3175"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全天候/</a:t>
                      </a:r>
                    </a:p>
                    <a:p>
                      <a:pPr marL="0" marR="328930" indent="-3175" algn="ctr" rtl="0">
                        <a:lnSpc>
                          <a:spcPct val="100000"/>
                        </a:lnSpc>
                        <a:spcBef>
                          <a:spcPts val="0"/>
                        </a:spcBef>
                        <a:spcAft>
                          <a:spcPts val="0"/>
                        </a:spcAft>
                      </a:pP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小时</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全天候/</a:t>
                      </a:r>
                      <a:r>
                        <a:rPr lang="en-US" sz="1000" kern="1400" spc="5">
                          <a:ln>
                            <a:noFill/>
                          </a:ln>
                          <a:solidFill>
                            <a:srgbClr val="020302"/>
                          </a:solidFill>
                          <a:effectLst/>
                          <a:latin typeface="Adobe Clean" panose="020B0503020404020204" pitchFamily="34" charset="0"/>
                        </a:rPr>
                        <a:t> </a:t>
                      </a:r>
                    </a:p>
                    <a:p>
                      <a:pPr marL="0" marR="264160" indent="11557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30 分钟</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76860" indent="103505"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全天候/</a:t>
                      </a:r>
                      <a:r>
                        <a:rPr lang="en-US" sz="1000" kern="1400" spc="5">
                          <a:ln>
                            <a:noFill/>
                          </a:ln>
                          <a:solidFill>
                            <a:srgbClr val="020302"/>
                          </a:solidFill>
                          <a:effectLst/>
                          <a:latin typeface="Adobe Clean" panose="020B0503020404020204" pitchFamily="34" charset="0"/>
                        </a:rPr>
                        <a:t> </a:t>
                      </a:r>
                    </a:p>
                    <a:p>
                      <a:pPr marL="0" marR="276860" indent="103505"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15 分钟</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0001"/>
                  </a:ext>
                </a:extLst>
              </a:tr>
              <a:tr h="785457">
                <a:tc>
                  <a:txBody>
                    <a:bodyPr/>
                    <a:lstStyle/>
                    <a:p>
                      <a:pPr marL="48260" marR="158115" indent="0" algn="l" rtl="0">
                        <a:lnSpc>
                          <a:spcPct val="88000"/>
                        </a:lnSpc>
                        <a:spcBef>
                          <a:spcPts val="600"/>
                        </a:spcBef>
                        <a:spcAft>
                          <a:spcPts val="0"/>
                        </a:spcAft>
                      </a:pPr>
                      <a:r>
                        <a:rPr lang="en-US" sz="1100" b="1" kern="1400">
                          <a:ln>
                            <a:noFill/>
                          </a:ln>
                          <a:solidFill>
                            <a:srgbClr val="000000"/>
                          </a:solidFill>
                          <a:effectLst/>
                          <a:latin typeface="Adobe Clean" panose="020B0503020404020204" pitchFamily="34" charset="0"/>
                        </a:rPr>
                        <a:t>优先级 2</a:t>
                      </a:r>
                      <a:br>
                        <a:rPr lang="en-US" sz="1100" b="1"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7950" marR="189230"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客户的企业功能发生重大服务降级或潜在数据丢失，或主要功能受到影响。</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营业时间/</a:t>
                      </a:r>
                      <a:r>
                        <a:rPr lang="en-US" sz="1000" kern="1400" spc="-200">
                          <a:ln>
                            <a:noFill/>
                          </a:ln>
                          <a:solidFill>
                            <a:srgbClr val="020302"/>
                          </a:solidFill>
                          <a:effectLst/>
                          <a:latin typeface="Adobe Clean" panose="020B0503020404020204" pitchFamily="34" charset="0"/>
                        </a:rPr>
                        <a:t>   </a:t>
                      </a:r>
                    </a:p>
                    <a:p>
                      <a:pPr marL="0" marR="189230"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4</a:t>
                      </a:r>
                      <a:r>
                        <a:rPr lang="en-US" sz="1000" kern="1400" spc="-95">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小时</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营业时间/</a:t>
                      </a:r>
                    </a:p>
                    <a:p>
                      <a:pPr marL="0" marR="18923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2</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小时</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工作日全天候/</a:t>
                      </a:r>
                    </a:p>
                    <a:p>
                      <a:pPr marL="0" marR="328930" indent="0" algn="ctr" rtl="0">
                        <a:lnSpc>
                          <a:spcPct val="100000"/>
                        </a:lnSpc>
                        <a:spcBef>
                          <a:spcPts val="0"/>
                        </a:spcBef>
                        <a:spcAft>
                          <a:spcPts val="0"/>
                        </a:spcAft>
                      </a:pP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小时</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7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工作日全天候</a:t>
                      </a:r>
                      <a:r>
                        <a:rPr lang="en-US" sz="1000" kern="1400" spc="-10">
                          <a:ln>
                            <a:noFill/>
                          </a:ln>
                          <a:solidFill>
                            <a:srgbClr val="020302"/>
                          </a:solidFill>
                          <a:effectLst/>
                          <a:latin typeface="Adobe Clean" panose="020B0503020404020204" pitchFamily="34" charset="0"/>
                        </a:rPr>
                        <a:t>/</a:t>
                      </a:r>
                    </a:p>
                    <a:p>
                      <a:pPr marL="0" marR="2647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30 分钟</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0002"/>
                  </a:ext>
                </a:extLst>
              </a:tr>
              <a:tr h="781202">
                <a:tc>
                  <a:txBody>
                    <a:bodyPr/>
                    <a:lstStyle/>
                    <a:p>
                      <a:pPr marL="47625" marR="0" indent="-2540" algn="l" rtl="0">
                        <a:lnSpc>
                          <a:spcPct val="88000"/>
                        </a:lnSpc>
                        <a:spcBef>
                          <a:spcPts val="600"/>
                        </a:spcBef>
                        <a:spcAft>
                          <a:spcPts val="0"/>
                        </a:spcAft>
                      </a:pPr>
                      <a:r>
                        <a:rPr lang="en-US" sz="1100" b="1" kern="1400">
                          <a:ln>
                            <a:noFill/>
                          </a:ln>
                          <a:solidFill>
                            <a:srgbClr val="000000"/>
                          </a:solidFill>
                          <a:effectLst/>
                          <a:latin typeface="Adobe Clean" panose="020B0503020404020204" pitchFamily="34" charset="0"/>
                        </a:rPr>
                        <a:t>优先级 3</a:t>
                      </a:r>
                      <a:br>
                        <a:rPr lang="en-US" sz="1100" b="1"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7950" marR="188595"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客户的企业功能发生轻微的服务降级或未发生服务降级，但拥有可让企业功能正常继续有效的解决方案/解决方法。</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85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营业时间/</a:t>
                      </a:r>
                    </a:p>
                    <a:p>
                      <a:pPr marL="0" marR="18859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6</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小时</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营业时间/</a:t>
                      </a:r>
                    </a:p>
                    <a:p>
                      <a:pPr marL="0" marR="189865"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4</a:t>
                      </a:r>
                      <a:r>
                        <a:rPr lang="en-US" sz="1000" kern="1400" spc="-95">
                          <a:ln>
                            <a:noFill/>
                          </a:ln>
                          <a:solidFill>
                            <a:srgbClr val="020302"/>
                          </a:solidFill>
                          <a:effectLst/>
                          <a:latin typeface="Adobe Clean" panose="020B0503020404020204" pitchFamily="34" charset="0"/>
                        </a:rPr>
                        <a:t> </a:t>
                      </a:r>
                      <a:r>
                        <a:rPr lang="en-US" sz="1000" kern="1400">
                          <a:ln>
                            <a:noFill/>
                          </a:ln>
                          <a:solidFill>
                            <a:srgbClr val="020302"/>
                          </a:solidFill>
                          <a:effectLst/>
                          <a:latin typeface="Adobe Clean" panose="020B0503020404020204" pitchFamily="34" charset="0"/>
                        </a:rPr>
                        <a:t>小时</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营业时间/</a:t>
                      </a:r>
                    </a:p>
                    <a:p>
                      <a:pPr marL="0" marR="18986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2</a:t>
                      </a:r>
                      <a:r>
                        <a:rPr lang="en-US" sz="1000" kern="1400" spc="-115">
                          <a:ln>
                            <a:noFill/>
                          </a:ln>
                          <a:solidFill>
                            <a:srgbClr val="020302"/>
                          </a:solidFill>
                          <a:effectLst/>
                          <a:latin typeface="Adobe Clean" panose="020B0503020404020204" pitchFamily="34" charset="0"/>
                        </a:rPr>
                        <a:t> </a:t>
                      </a:r>
                      <a:r>
                        <a:rPr lang="en-US" sz="1000" kern="1400" spc="-15">
                          <a:ln>
                            <a:noFill/>
                          </a:ln>
                          <a:solidFill>
                            <a:srgbClr val="020302"/>
                          </a:solidFill>
                          <a:effectLst/>
                          <a:latin typeface="Adobe Clean" panose="020B0503020404020204" pitchFamily="34" charset="0"/>
                        </a:rPr>
                        <a:t>小时</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9565" indent="0" algn="ctr" rtl="0">
                        <a:lnSpc>
                          <a:spcPct val="100000"/>
                        </a:lnSpc>
                        <a:spcBef>
                          <a:spcPts val="0"/>
                        </a:spcBef>
                        <a:spcAft>
                          <a:spcPts val="0"/>
                        </a:spcAft>
                      </a:pPr>
                      <a:r>
                        <a:rPr lang="en-US" sz="1000" kern="1400">
                          <a:ln>
                            <a:noFill/>
                          </a:ln>
                          <a:solidFill>
                            <a:srgbClr val="020302"/>
                          </a:solidFill>
                          <a:effectLst/>
                          <a:latin typeface="Adobe Clean" panose="020B0503020404020204" pitchFamily="34" charset="0"/>
                        </a:rPr>
                        <a:t>工作日全天候/</a:t>
                      </a:r>
                    </a:p>
                    <a:p>
                      <a:pPr marL="0" marR="329565" indent="0" algn="ctr" rtl="0">
                        <a:lnSpc>
                          <a:spcPct val="100000"/>
                        </a:lnSpc>
                        <a:spcBef>
                          <a:spcPts val="0"/>
                        </a:spcBef>
                        <a:spcAft>
                          <a:spcPts val="0"/>
                        </a:spcAft>
                      </a:pPr>
                      <a:r>
                        <a:rPr lang="en-US" sz="1000" kern="1400" spc="-30">
                          <a:ln>
                            <a:noFill/>
                          </a:ln>
                          <a:solidFill>
                            <a:srgbClr val="020302"/>
                          </a:solidFill>
                          <a:effectLst/>
                          <a:latin typeface="Adobe Clean" panose="020B0503020404020204" pitchFamily="34" charset="0"/>
                        </a:rPr>
                        <a:t>1</a:t>
                      </a:r>
                      <a:r>
                        <a:rPr lang="en-US" sz="1000" kern="1400" spc="-85">
                          <a:ln>
                            <a:noFill/>
                          </a:ln>
                          <a:solidFill>
                            <a:srgbClr val="020302"/>
                          </a:solidFill>
                          <a:effectLst/>
                          <a:latin typeface="Adobe Clean" panose="020B0503020404020204" pitchFamily="34" charset="0"/>
                        </a:rPr>
                        <a:t> </a:t>
                      </a:r>
                      <a:r>
                        <a:rPr lang="en-US" sz="1000" kern="1400" spc="-30">
                          <a:ln>
                            <a:noFill/>
                          </a:ln>
                          <a:solidFill>
                            <a:srgbClr val="020302"/>
                          </a:solidFill>
                          <a:effectLst/>
                          <a:latin typeface="Adobe Clean" panose="020B0503020404020204" pitchFamily="34" charset="0"/>
                        </a:rPr>
                        <a:t>小时</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0003"/>
                  </a:ext>
                </a:extLst>
              </a:tr>
              <a:tr h="724637">
                <a:tc>
                  <a:txBody>
                    <a:bodyPr/>
                    <a:lstStyle/>
                    <a:p>
                      <a:pPr marL="46990" marR="0" indent="0" algn="l" rtl="0">
                        <a:lnSpc>
                          <a:spcPct val="119000"/>
                        </a:lnSpc>
                        <a:spcBef>
                          <a:spcPts val="600"/>
                        </a:spcBef>
                        <a:spcAft>
                          <a:spcPts val="0"/>
                        </a:spcAft>
                      </a:pPr>
                      <a:r>
                        <a:rPr lang="en-US" sz="1100" b="1" kern="1400">
                          <a:ln>
                            <a:noFill/>
                          </a:ln>
                          <a:solidFill>
                            <a:srgbClr val="000000"/>
                          </a:solidFill>
                          <a:effectLst/>
                          <a:latin typeface="Adobe Clean" panose="020B0503020404020204" pitchFamily="34" charset="0"/>
                        </a:rPr>
                        <a:t>优先级 4</a:t>
                      </a:r>
                      <a:br>
                        <a:rPr lang="en-US" sz="1100" b="1" kern="1400">
                          <a:ln>
                            <a:noFill/>
                          </a:ln>
                          <a:solidFill>
                            <a:srgbClr val="000000"/>
                          </a:solidFill>
                          <a:effectLst/>
                          <a:latin typeface="Adobe Clean" panose="020B0503020404020204" pitchFamily="34" charset="0"/>
                        </a:rP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7950" marR="212725" indent="0" algn="l" rtl="0">
                        <a:lnSpc>
                          <a:spcPct val="97000"/>
                        </a:lnSpc>
                        <a:spcBef>
                          <a:spcPts val="600"/>
                        </a:spcBef>
                        <a:spcAft>
                          <a:spcPts val="200"/>
                        </a:spcAft>
                      </a:pPr>
                      <a:r>
                        <a:rPr lang="en-US" sz="1200" kern="1400">
                          <a:ln>
                            <a:noFill/>
                          </a:ln>
                          <a:solidFill>
                            <a:srgbClr val="000000"/>
                          </a:solidFill>
                          <a:effectLst/>
                          <a:latin typeface="Adobe Clean Light" panose="020B0303020404020204" pitchFamily="34" charset="0"/>
                        </a:rPr>
                        <a:t>有关当前产品功能或增强请求的常见问题。</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1272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工作日/</a:t>
                      </a:r>
                    </a:p>
                    <a:p>
                      <a:pPr marL="0" marR="212725" indent="0" algn="ctr" rtl="0">
                        <a:lnSpc>
                          <a:spcPct val="100000"/>
                        </a:lnSpc>
                        <a:spcBef>
                          <a:spcPts val="0"/>
                        </a:spcBef>
                        <a:spcAft>
                          <a:spcPts val="0"/>
                        </a:spcAft>
                      </a:pPr>
                      <a:r>
                        <a:rPr lang="en-US" sz="1000" kern="1400" spc="-10">
                          <a:ln>
                            <a:noFill/>
                          </a:ln>
                          <a:solidFill>
                            <a:srgbClr val="020302"/>
                          </a:solidFill>
                          <a:effectLst/>
                          <a:latin typeface="Adobe Clean" panose="020B0503020404020204" pitchFamily="34" charset="0"/>
                        </a:rPr>
                        <a:t>3</a:t>
                      </a:r>
                      <a:r>
                        <a:rPr lang="en-US" sz="1000" kern="1400" spc="-85">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天</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050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工作日/</a:t>
                      </a:r>
                    </a:p>
                    <a:p>
                      <a:pPr marL="0" marR="230505"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天</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工作日/</a:t>
                      </a:r>
                    </a:p>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天</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工作日/</a:t>
                      </a:r>
                    </a:p>
                    <a:p>
                      <a:pPr marL="0" marR="231140" indent="0" algn="ctr" rtl="0">
                        <a:lnSpc>
                          <a:spcPct val="100000"/>
                        </a:lnSpc>
                        <a:spcBef>
                          <a:spcPts val="0"/>
                        </a:spcBef>
                        <a:spcAft>
                          <a:spcPts val="0"/>
                        </a:spcAft>
                      </a:pPr>
                      <a:r>
                        <a:rPr lang="en-US" sz="1000" kern="1400" spc="-15">
                          <a:ln>
                            <a:noFill/>
                          </a:ln>
                          <a:solidFill>
                            <a:srgbClr val="020302"/>
                          </a:solidFill>
                          <a:effectLst/>
                          <a:latin typeface="Adobe Clean" panose="020B0503020404020204" pitchFamily="34" charset="0"/>
                        </a:rPr>
                        <a:t>1</a:t>
                      </a:r>
                      <a:r>
                        <a:rPr lang="en-US" sz="1000" kern="1400" spc="-80">
                          <a:ln>
                            <a:noFill/>
                          </a:ln>
                          <a:solidFill>
                            <a:srgbClr val="020302"/>
                          </a:solidFill>
                          <a:effectLst/>
                          <a:latin typeface="Adobe Clean" panose="020B0503020404020204" pitchFamily="34" charset="0"/>
                        </a:rPr>
                        <a:t> </a:t>
                      </a:r>
                      <a:r>
                        <a:rPr lang="en-US" sz="1000" kern="1400" spc="-10">
                          <a:ln>
                            <a:noFill/>
                          </a:ln>
                          <a:solidFill>
                            <a:srgbClr val="020302"/>
                          </a:solidFill>
                          <a:effectLst/>
                          <a:latin typeface="Adobe Clean" panose="020B0503020404020204" pitchFamily="34" charset="0"/>
                        </a:rPr>
                        <a:t>天</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312661"/>
            <a:ext cx="11512930" cy="646189"/>
          </a:xfrm>
        </p:spPr>
        <p:txBody>
          <a:bodyPr/>
          <a:lstStyle/>
          <a:p>
            <a:r>
              <a:rPr lang="en-US">
                <a:latin typeface="+mj-lt"/>
              </a:rPr>
              <a:t>Adobe Analytics：</a:t>
            </a:r>
            <a:r>
              <a:rPr lang="en-US">
                <a:solidFill>
                  <a:schemeClr val="tx1"/>
                </a:solidFill>
                <a:latin typeface="+mj-lt"/>
              </a:rPr>
              <a:t>行业领先的解决方案，用于收集、组织、分析和报告您的客户执行的一切操作。</a:t>
            </a:r>
            <a:endParaRPr lang="en-US">
              <a:latin typeface="+mj-lt"/>
            </a:endParaRPr>
          </a:p>
        </p:txBody>
      </p:sp>
      <p:grpSp>
        <p:nvGrpSpPr>
          <p:cNvPr id="4" name="Group 3"/>
          <p:cNvGrpSpPr/>
          <p:nvPr/>
        </p:nvGrpSpPr>
        <p:grpSpPr>
          <a:xfrm>
            <a:off x="340538" y="1712621"/>
            <a:ext cx="3679201" cy="2270904"/>
            <a:chOff x="340538" y="1413856"/>
            <a:chExt cx="3679201" cy="2270904"/>
          </a:xfrm>
        </p:grpSpPr>
        <p:sp>
          <p:nvSpPr>
            <p:cNvPr id="11" name="Rectangle 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p:cNvGrpSpPr/>
            <p:nvPr/>
          </p:nvGrpSpPr>
          <p:grpSpPr>
            <a:xfrm>
              <a:off x="435912" y="1515316"/>
              <a:ext cx="3479879" cy="403039"/>
              <a:chOff x="3998029" y="1895754"/>
              <a:chExt cx="1002596" cy="2664807"/>
            </a:xfrm>
          </p:grpSpPr>
          <p:sp>
            <p:nvSpPr>
              <p:cNvPr id="24" name="Rectangle: Rounded Corners 23"/>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600" kern="0">
                    <a:solidFill>
                      <a:srgbClr val="FFFFFF"/>
                    </a:solidFill>
                    <a:latin typeface="Adobe Clean ExtraBold"/>
                  </a:rPr>
                  <a:t>对结果的见解</a:t>
                </a:r>
              </a:p>
            </p:txBody>
          </p:sp>
        </p:grpSp>
        <p:sp>
          <p:nvSpPr>
            <p:cNvPr id="91" name="TextBox 90"/>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a:t>商业用户和高级别决策者现在可以在移动设备上轻松快速地查看见解，并及时获得交互式查询的答案。</a:t>
              </a:r>
            </a:p>
          </p:txBody>
        </p:sp>
      </p:grpSp>
      <p:grpSp>
        <p:nvGrpSpPr>
          <p:cNvPr id="92" name="Group 91"/>
          <p:cNvGrpSpPr/>
          <p:nvPr/>
        </p:nvGrpSpPr>
        <p:grpSpPr>
          <a:xfrm>
            <a:off x="4260688" y="1712621"/>
            <a:ext cx="3679201" cy="2270904"/>
            <a:chOff x="340538" y="1413856"/>
            <a:chExt cx="3679201" cy="2270904"/>
          </a:xfrm>
        </p:grpSpPr>
        <p:sp>
          <p:nvSpPr>
            <p:cNvPr id="93" name="Rectangle 92"/>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p:cNvGrpSpPr/>
            <p:nvPr/>
          </p:nvGrpSpPr>
          <p:grpSpPr>
            <a:xfrm>
              <a:off x="444487" y="1515316"/>
              <a:ext cx="3471302" cy="403039"/>
              <a:chOff x="4000500" y="1895754"/>
              <a:chExt cx="1000125" cy="2664807"/>
            </a:xfrm>
          </p:grpSpPr>
          <p:sp>
            <p:nvSpPr>
              <p:cNvPr id="98" name="Rectangle: Rounded Corners 97"/>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kern="0">
                    <a:solidFill>
                      <a:srgbClr val="FFFFFF"/>
                    </a:solidFill>
                    <a:latin typeface="Adobe Clean ExtraBold"/>
                  </a:rPr>
                  <a:t>新算法归因模型</a:t>
                </a:r>
              </a:p>
            </p:txBody>
          </p:sp>
        </p:grpSp>
        <p:sp>
          <p:nvSpPr>
            <p:cNvPr id="95" name="TextBox 94"/>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a:t>用户现在可以跨付费媒体、口碑媒体和自有媒体，更准确地评估其营销投资。</a:t>
              </a:r>
            </a:p>
          </p:txBody>
        </p:sp>
      </p:grpSp>
      <p:grpSp>
        <p:nvGrpSpPr>
          <p:cNvPr id="100" name="Group 99"/>
          <p:cNvGrpSpPr/>
          <p:nvPr/>
        </p:nvGrpSpPr>
        <p:grpSpPr>
          <a:xfrm>
            <a:off x="8180839" y="1712621"/>
            <a:ext cx="3679201" cy="2270904"/>
            <a:chOff x="340538" y="1413856"/>
            <a:chExt cx="3679201" cy="2270904"/>
          </a:xfrm>
        </p:grpSpPr>
        <p:sp>
          <p:nvSpPr>
            <p:cNvPr id="111" name="Rectangle 110"/>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p:cNvGrpSpPr/>
            <p:nvPr/>
          </p:nvGrpSpPr>
          <p:grpSpPr>
            <a:xfrm>
              <a:off x="444487" y="1515316"/>
              <a:ext cx="3471302" cy="403039"/>
              <a:chOff x="4000500" y="1895754"/>
              <a:chExt cx="1000125" cy="2664807"/>
            </a:xfrm>
          </p:grpSpPr>
          <p:sp>
            <p:nvSpPr>
              <p:cNvPr id="117" name="Rectangle: Rounded Corners 116"/>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kern="0">
                    <a:solidFill>
                      <a:srgbClr val="FFFFFF"/>
                    </a:solidFill>
                    <a:cs typeface="+mn-lt"/>
                  </a:rPr>
                  <a:t>Customer Journey Analytics</a:t>
                </a:r>
              </a:p>
            </p:txBody>
          </p:sp>
        </p:grpSp>
        <p:sp>
          <p:nvSpPr>
            <p:cNvPr id="116" name="TextBox 115"/>
            <p:cNvSpPr txBox="1"/>
            <p:nvPr/>
          </p:nvSpPr>
          <p:spPr>
            <a:xfrm>
              <a:off x="486414" y="2600219"/>
              <a:ext cx="3387448" cy="73723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a:t>通过强大的分析工具包，使得商业智能和数据科学团队能够拼接和分析跨渠道的</a:t>
              </a:r>
              <a:br>
                <a:rPr lang="en-US" sz="1400"/>
              </a:br>
              <a:r>
                <a:rPr lang="en-US" sz="1400"/>
                <a:t>数据。</a:t>
              </a:r>
            </a:p>
          </p:txBody>
        </p:sp>
      </p:gr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25921"/>
            <a:ext cx="423702" cy="320986"/>
          </a:xfrm>
          <a:prstGeom prst="rect">
            <a:avLst/>
          </a:prstGeom>
        </p:spPr>
      </p:pic>
      <p:pic>
        <p:nvPicPr>
          <p:cNvPr id="10" name="Graphic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p:cNvGrpSpPr/>
          <p:nvPr/>
        </p:nvGrpSpPr>
        <p:grpSpPr>
          <a:xfrm>
            <a:off x="340538" y="4213249"/>
            <a:ext cx="2448000" cy="403039"/>
            <a:chOff x="4000500" y="1895754"/>
            <a:chExt cx="1000125" cy="2664807"/>
          </a:xfrm>
        </p:grpSpPr>
        <p:sp>
          <p:nvSpPr>
            <p:cNvPr id="75" name="Rectangle: Rounded Corners 74"/>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76" name="Rectangle: Rounded Corners 75"/>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8"/>
                </a:rPr>
                <a:t>实施指南</a:t>
              </a:r>
              <a:endParaRPr lang="en-US" sz="1400">
                <a:solidFill>
                  <a:schemeClr val="bg1"/>
                </a:solidFill>
                <a:latin typeface="+mj-lt"/>
              </a:endParaRPr>
            </a:p>
          </p:txBody>
        </p:sp>
      </p:grpSp>
      <p:grpSp>
        <p:nvGrpSpPr>
          <p:cNvPr id="77" name="Group 76"/>
          <p:cNvGrpSpPr/>
          <p:nvPr/>
        </p:nvGrpSpPr>
        <p:grpSpPr>
          <a:xfrm>
            <a:off x="2916214" y="4213249"/>
            <a:ext cx="2448000" cy="403039"/>
            <a:chOff x="4000500" y="1895754"/>
            <a:chExt cx="1000125" cy="2664807"/>
          </a:xfrm>
        </p:grpSpPr>
        <p:sp>
          <p:nvSpPr>
            <p:cNvPr id="78" name="Rectangle: Rounded Corners 77"/>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79" name="Rectangle: Rounded Corners 78"/>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9"/>
                </a:rPr>
                <a:t>Analytics 社区</a:t>
              </a:r>
              <a:endParaRPr lang="en-US" sz="1400">
                <a:solidFill>
                  <a:schemeClr val="bg1"/>
                </a:solidFill>
                <a:latin typeface="+mj-lt"/>
              </a:endParaRPr>
            </a:p>
          </p:txBody>
        </p:sp>
      </p:grpSp>
      <p:grpSp>
        <p:nvGrpSpPr>
          <p:cNvPr id="80" name="Group 79"/>
          <p:cNvGrpSpPr/>
          <p:nvPr/>
        </p:nvGrpSpPr>
        <p:grpSpPr>
          <a:xfrm>
            <a:off x="5491889" y="4213249"/>
            <a:ext cx="2448000" cy="403039"/>
            <a:chOff x="4000500" y="1895754"/>
            <a:chExt cx="1000125" cy="2664807"/>
          </a:xfrm>
        </p:grpSpPr>
        <p:sp>
          <p:nvSpPr>
            <p:cNvPr id="81" name="Rectangle: Rounded Corners 80"/>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rgbClr val="FFFFFF"/>
                </a:solidFill>
                <a:latin typeface="+mj-lt"/>
              </a:endParaRPr>
            </a:p>
          </p:txBody>
        </p:sp>
        <p:sp>
          <p:nvSpPr>
            <p:cNvPr id="82" name="Rectangle: Rounded Corners 81"/>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en-US" sz="1400">
                  <a:solidFill>
                    <a:srgbClr val="FFFFFF"/>
                  </a:solidFill>
                  <a:latin typeface="+mj-lt"/>
                  <a:hlinkClick r:id="rId10"/>
                </a:rPr>
                <a:t>学习和支持</a:t>
              </a:r>
              <a:endParaRPr lang="en-US" sz="1400">
                <a:solidFill>
                  <a:srgbClr val="FFFFFF"/>
                </a:solidFill>
                <a:latin typeface="+mj-lt"/>
              </a:endParaRPr>
            </a:p>
          </p:txBody>
        </p:sp>
      </p:grpSp>
      <p:grpSp>
        <p:nvGrpSpPr>
          <p:cNvPr id="83" name="Group 82"/>
          <p:cNvGrpSpPr/>
          <p:nvPr/>
        </p:nvGrpSpPr>
        <p:grpSpPr>
          <a:xfrm>
            <a:off x="340538" y="4774564"/>
            <a:ext cx="2448000" cy="403039"/>
            <a:chOff x="4000500" y="1895754"/>
            <a:chExt cx="1000125" cy="2664807"/>
          </a:xfrm>
        </p:grpSpPr>
        <p:sp>
          <p:nvSpPr>
            <p:cNvPr id="84" name="Rectangle: Rounded Corners 83"/>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85" name="Rectangle: Rounded Corners 84"/>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1"/>
                </a:rPr>
                <a:t>Analytics Exchange</a:t>
              </a:r>
              <a:endParaRPr lang="en-US" sz="1400">
                <a:solidFill>
                  <a:schemeClr val="bg1"/>
                </a:solidFill>
                <a:latin typeface="+mj-lt"/>
              </a:endParaRPr>
            </a:p>
          </p:txBody>
        </p:sp>
      </p:grpSp>
      <p:grpSp>
        <p:nvGrpSpPr>
          <p:cNvPr id="86" name="Group 85"/>
          <p:cNvGrpSpPr/>
          <p:nvPr/>
        </p:nvGrpSpPr>
        <p:grpSpPr>
          <a:xfrm>
            <a:off x="2916214" y="4774564"/>
            <a:ext cx="2448000" cy="403039"/>
            <a:chOff x="4000500" y="1895754"/>
            <a:chExt cx="1000125" cy="2664807"/>
          </a:xfrm>
        </p:grpSpPr>
        <p:sp>
          <p:nvSpPr>
            <p:cNvPr id="87" name="Rectangle: Rounded Corners 86"/>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defRPr/>
              </a:pPr>
              <a:endParaRPr lang="en-GB" sz="1400">
                <a:solidFill>
                  <a:schemeClr val="bg1"/>
                </a:solidFill>
                <a:latin typeface="+mj-lt"/>
              </a:endParaRPr>
            </a:p>
          </p:txBody>
        </p:sp>
        <p:sp>
          <p:nvSpPr>
            <p:cNvPr id="88" name="Rectangle: Rounded Corners 87">
              <a:hlinkClick r:id="rId12"/>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en-US" sz="1400">
                  <a:solidFill>
                    <a:schemeClr val="bg1"/>
                  </a:solidFill>
                  <a:latin typeface="+mj-lt"/>
                  <a:hlinkClick r:id="rId12"/>
                </a:rPr>
                <a:t>Analytics 文档</a:t>
              </a:r>
              <a:endParaRPr lang="en-US" sz="1400">
                <a:solidFill>
                  <a:schemeClr val="bg1"/>
                </a:solidFill>
                <a:latin typeface="+mj-lt"/>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1225bca1-97dd-4a16-862b-fcab8418b186}"/>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9c1ffb1-d763-41f1-9fb5-4d4b9d4f36f7}"/>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f2f0e337-7b16-40f1-bdf5-13ac7fdd6c9c}"/>
</p:tagLst>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2139</Words>
  <Application>Microsoft Macintosh PowerPoint</Application>
  <PresentationFormat>Widescreen</PresentationFormat>
  <Paragraphs>705</Paragraphs>
  <Slides>33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Adobe Clean</vt:lpstr>
      <vt:lpstr>Adobe Clean ExtraBold</vt:lpstr>
      <vt:lpstr>Adobe Clean Light</vt:lpstr>
      <vt:lpstr>Adobe Clean SemiLight</vt:lpstr>
      <vt:lpstr>Adobe Clean SemiLight (Body)</vt:lpstr>
      <vt:lpstr>Arial</vt:lpstr>
      <vt:lpstr>Calibri</vt:lpstr>
      <vt:lpstr>Wingdings</vt:lpstr>
      <vt:lpstr>Adobe Corporate Master 2020</vt:lpstr>
      <vt:lpstr>Adobe Experience Cloud  客户支持指南</vt:lpstr>
      <vt:lpstr>PowerPoint Presentation</vt:lpstr>
      <vt:lpstr>Adobe Experience Cloud：一套综合解决方案，可用于构建营销活动、管理广告投放以及获得有关您业务的深入情报。了解详情</vt:lpstr>
      <vt:lpstr>客户支持指南</vt:lpstr>
      <vt:lpstr>联系客户支持的方法</vt:lpstr>
      <vt:lpstr>谁可以联系客户支持？</vt:lpstr>
      <vt:lpstr>Adobe 客户支持地区营业时间、语言和电话选项</vt:lpstr>
      <vt:lpstr>Adobe 客户支持优先级定义</vt:lpstr>
      <vt:lpstr>Adobe Analytics：行业领先的解决方案，用于收集、组织、分析和报告您的客户执行的一切操作。</vt:lpstr>
      <vt:lpstr>Adobe Audience Manager：数据管理平台，帮助您构建独特受众个人资料，这样您就可以确定最有价值的区段，并跨任意数字渠道来使用它们。</vt:lpstr>
      <vt:lpstr>Adobe Target：通过易于执行的测试，轻松确定您的最佳内容。这样，您可以向合适的客户提供合适的体验。</vt:lpstr>
      <vt:lpstr>Adobe Experience Manager：功能强大的平台，跨客户的在线互动和实体互动，管理和交付互联数字体验。</vt:lpstr>
      <vt:lpstr>Adobe Campaign：跨渠道营销活动管理工具，帮助您跨所有媒体改进和个性化营销活动。</vt:lpstr>
      <vt:lpstr>Adobe Experience Platform：该平台使组织能够集中来自任何系统的客户数据和内容并进行标准化，以及应用数据科学和机器学习来显著改善设计，交付丰富、个性化的客户体验。</vt:lpstr>
      <vt:lpstr>Adobe Primetime：多屏幕电视平台，帮助广播公司、有线电视网络和服务提供商打造吸引人的个性化电视和电影体验并从中获利。</vt:lpstr>
      <vt:lpstr>Adobe Marketo Engage：通过 Marketo Engage 从根本上改变客户体验管理，让客户参与到每一步当中。</vt:lpstr>
      <vt:lpstr>Adobe Commerce：与您一起成长的端到端商用工具，满足任何规模、任何位置的要求。</vt:lpstr>
      <vt:lpstr>Adobe Workfront：从任意位置连接、协作和执行复杂的工作流。</vt:lpstr>
      <vt:lpstr>Adobe Ad Cloud：帮助您根据预算，预测最佳的搜索、展示和动态广告组合。它还可以自动执行媒体计划。</vt:lpstr>
      <vt:lpstr>创建支持案例 | Adobe Experience Manager、Adobe Experience Platform 和 Adobe Campaign</vt:lpstr>
      <vt:lpstr>创建描述 | Adobe Experience Manager、Adobe Experience Platform 和 Adobe Campaign</vt:lpstr>
      <vt:lpstr>创建支持案例 | Adobe Analytics、Adobe Audience Manager、Adobe Target</vt:lpstr>
      <vt:lpstr>创建支持案例 | Adobe Primetime</vt:lpstr>
      <vt:lpstr>创建支持案例 | Adobe Commerce</vt:lpstr>
      <vt:lpstr>创建支持案例 | Adobe Marketo Engage</vt:lpstr>
      <vt:lpstr>与 Adobe 客户支持互动</vt:lpstr>
      <vt:lpstr>工具和资源</vt:lpstr>
      <vt:lpstr>PowerPoint Presentation</vt:lpstr>
      <vt:lpstr>PowerPoint Presentation</vt:lpstr>
      <vt:lpstr>PowerPoint Presentation</vt:lpstr>
      <vt:lpstr>商业支持</vt:lpstr>
      <vt:lpstr>企业支持</vt:lpstr>
      <vt:lpstr>高级支持</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Zabielski, Dawid (Contractor)</cp:lastModifiedBy>
  <cp:revision>17</cp:revision>
  <dcterms:created xsi:type="dcterms:W3CDTF">2020-03-17T17:00:00Z</dcterms:created>
  <dcterms:modified xsi:type="dcterms:W3CDTF">2021-11-19T14:14:49Z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y fmtid="{D5CDD505-2E9C-101B-9397-08002B2CF9AE}" pid="3" name="ICV">
    <vt:lpwstr>F05D632EA52B42E39076E9ACA8A7767A</vt:lpwstr>
  </property>
  <property fmtid="{D5CDD505-2E9C-101B-9397-08002B2CF9AE}" pid="4" name="KSOProductBuildVer">
    <vt:lpwstr>2052-11.1.0.11045</vt:lpwstr>
  </property>
</Properties>
</file>